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12.jpg" ContentType="image/p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image18.jpg" ContentType="image/p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792" r:id="rId2"/>
    <p:sldId id="398" r:id="rId3"/>
    <p:sldId id="793" r:id="rId4"/>
    <p:sldId id="863" r:id="rId5"/>
    <p:sldId id="864" r:id="rId6"/>
    <p:sldId id="865" r:id="rId7"/>
    <p:sldId id="868" r:id="rId8"/>
    <p:sldId id="866" r:id="rId9"/>
    <p:sldId id="867" r:id="rId10"/>
    <p:sldId id="880" r:id="rId11"/>
    <p:sldId id="879" r:id="rId12"/>
    <p:sldId id="869" r:id="rId13"/>
    <p:sldId id="884" r:id="rId14"/>
    <p:sldId id="872" r:id="rId15"/>
    <p:sldId id="877" r:id="rId16"/>
    <p:sldId id="873" r:id="rId17"/>
    <p:sldId id="875" r:id="rId18"/>
    <p:sldId id="878" r:id="rId19"/>
    <p:sldId id="876" r:id="rId20"/>
    <p:sldId id="885" r:id="rId21"/>
    <p:sldId id="886" r:id="rId22"/>
    <p:sldId id="887" r:id="rId23"/>
    <p:sldId id="888" r:id="rId24"/>
    <p:sldId id="889" r:id="rId25"/>
    <p:sldId id="890" r:id="rId26"/>
    <p:sldId id="891" r:id="rId27"/>
    <p:sldId id="892" r:id="rId28"/>
    <p:sldId id="893" r:id="rId29"/>
    <p:sldId id="894" r:id="rId30"/>
    <p:sldId id="895" r:id="rId31"/>
    <p:sldId id="896" r:id="rId32"/>
    <p:sldId id="897" r:id="rId33"/>
    <p:sldId id="881" r:id="rId34"/>
    <p:sldId id="883" r:id="rId35"/>
    <p:sldId id="882" r:id="rId36"/>
    <p:sldId id="794" r:id="rId37"/>
    <p:sldId id="795" r:id="rId38"/>
    <p:sldId id="796" r:id="rId39"/>
    <p:sldId id="797" r:id="rId40"/>
    <p:sldId id="798" r:id="rId41"/>
    <p:sldId id="799" r:id="rId42"/>
    <p:sldId id="800" r:id="rId43"/>
    <p:sldId id="801" r:id="rId44"/>
    <p:sldId id="802" r:id="rId45"/>
    <p:sldId id="803" r:id="rId46"/>
    <p:sldId id="804" r:id="rId47"/>
    <p:sldId id="312" r:id="rId48"/>
  </p:sldIdLst>
  <p:sldSz cx="23039388" cy="129603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8CA6741-D517-47A3-B4C6-5CB7F7DC5A2E}">
          <p14:sldIdLst>
            <p14:sldId id="792"/>
            <p14:sldId id="398"/>
            <p14:sldId id="793"/>
            <p14:sldId id="863"/>
            <p14:sldId id="864"/>
            <p14:sldId id="865"/>
            <p14:sldId id="868"/>
            <p14:sldId id="866"/>
            <p14:sldId id="867"/>
            <p14:sldId id="880"/>
            <p14:sldId id="879"/>
            <p14:sldId id="869"/>
            <p14:sldId id="884"/>
            <p14:sldId id="872"/>
            <p14:sldId id="877"/>
            <p14:sldId id="873"/>
            <p14:sldId id="875"/>
            <p14:sldId id="878"/>
            <p14:sldId id="876"/>
            <p14:sldId id="885"/>
            <p14:sldId id="886"/>
            <p14:sldId id="887"/>
            <p14:sldId id="888"/>
            <p14:sldId id="889"/>
            <p14:sldId id="890"/>
            <p14:sldId id="891"/>
            <p14:sldId id="892"/>
            <p14:sldId id="893"/>
            <p14:sldId id="894"/>
            <p14:sldId id="895"/>
            <p14:sldId id="896"/>
            <p14:sldId id="897"/>
            <p14:sldId id="881"/>
            <p14:sldId id="883"/>
            <p14:sldId id="882"/>
            <p14:sldId id="794"/>
            <p14:sldId id="795"/>
            <p14:sldId id="796"/>
            <p14:sldId id="797"/>
            <p14:sldId id="798"/>
            <p14:sldId id="799"/>
            <p14:sldId id="800"/>
            <p14:sldId id="801"/>
            <p14:sldId id="802"/>
            <p14:sldId id="803"/>
            <p14:sldId id="804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735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77BA"/>
    <a:srgbClr val="000000"/>
    <a:srgbClr val="4D4D4D"/>
    <a:srgbClr val="297FD5"/>
    <a:srgbClr val="7F8FA9"/>
    <a:srgbClr val="87A896"/>
    <a:srgbClr val="2B5259"/>
    <a:srgbClr val="090A3C"/>
    <a:srgbClr val="6F7378"/>
    <a:srgbClr val="0F1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 autoAdjust="0"/>
  </p:normalViewPr>
  <p:slideViewPr>
    <p:cSldViewPr>
      <p:cViewPr varScale="1">
        <p:scale>
          <a:sx n="45" d="100"/>
          <a:sy n="45" d="100"/>
        </p:scale>
        <p:origin x="590" y="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802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>
        <p:guide orient="horz" pos="2735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9DAC0-913F-4CFB-852F-43CCF0357516}" type="datetimeFigureOut">
              <a:rPr lang="zh-CN" altLang="en-US" smtClean="0"/>
              <a:t>2020/5/31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91DBA-2A2E-4F32-BB14-713FAEE65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4547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B019A-55AE-4BF7-B4D3-0D825A3F122A}" type="datetimeFigureOut">
              <a:rPr lang="zh-CN" altLang="en-US" smtClean="0"/>
              <a:t>2020/5/31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46743-8D4B-4DFC-A9C0-210E1C1A6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589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05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600" dirty="0">
              <a:solidFill>
                <a:schemeClr val="accent5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508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072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385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9297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57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66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2473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59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26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465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dirty="0"/>
              <a:t>https://blog.csdn.net/huachao1001/article/details/51810328</a:t>
            </a:r>
            <a:br>
              <a:rPr dirty="0"/>
            </a:br>
            <a:endParaRPr dirty="0"/>
          </a:p>
          <a:p>
            <a:endParaRPr dirty="0"/>
          </a:p>
          <a:p>
            <a:r>
              <a:rPr dirty="0"/>
              <a:t>https://www.cnblogs.com/chiangchou/p/javassist.html</a:t>
            </a:r>
          </a:p>
          <a:p>
            <a:r>
              <a:rPr dirty="0"/>
              <a:t>https://blog.csdn.net/huachao1001/article/details/51810328</a:t>
            </a:r>
          </a:p>
          <a:p>
            <a:r>
              <a:rPr dirty="0"/>
              <a:t>https://www.jianshu.com/p/37a5e058830a</a:t>
            </a:r>
          </a:p>
        </p:txBody>
      </p:sp>
    </p:spTree>
    <p:extLst>
      <p:ext uri="{BB962C8B-B14F-4D97-AF65-F5344CB8AC3E}">
        <p14:creationId xmlns:p14="http://schemas.microsoft.com/office/powerpoint/2010/main" val="31902937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523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169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67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7424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2165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080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455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600" dirty="0">
              <a:solidFill>
                <a:schemeClr val="accent5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1885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600" dirty="0">
              <a:solidFill>
                <a:schemeClr val="accent5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678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79924" y="2121058"/>
            <a:ext cx="17279541" cy="4512122"/>
          </a:xfrm>
        </p:spPr>
        <p:txBody>
          <a:bodyPr anchor="b"/>
          <a:lstStyle>
            <a:lvl1pPr algn="ctr">
              <a:defRPr sz="1134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79924" y="6807185"/>
            <a:ext cx="17279541" cy="3129084"/>
          </a:xfrm>
        </p:spPr>
        <p:txBody>
          <a:bodyPr/>
          <a:lstStyle>
            <a:lvl1pPr marL="0" indent="0" algn="ctr">
              <a:buNone/>
              <a:defRPr sz="4535"/>
            </a:lvl1pPr>
            <a:lvl2pPr marL="864235" indent="0" algn="ctr">
              <a:buNone/>
              <a:defRPr sz="3780"/>
            </a:lvl2pPr>
            <a:lvl3pPr marL="1727835" indent="0" algn="ctr">
              <a:buNone/>
              <a:defRPr sz="3400"/>
            </a:lvl3pPr>
            <a:lvl4pPr marL="2592070" indent="0" algn="ctr">
              <a:buNone/>
              <a:defRPr sz="3025"/>
            </a:lvl4pPr>
            <a:lvl5pPr marL="3455670" indent="0" algn="ctr">
              <a:buNone/>
              <a:defRPr sz="3025"/>
            </a:lvl5pPr>
            <a:lvl6pPr marL="4319905" indent="0" algn="ctr">
              <a:buNone/>
              <a:defRPr sz="3025"/>
            </a:lvl6pPr>
            <a:lvl7pPr marL="5184140" indent="0" algn="ctr">
              <a:buNone/>
              <a:defRPr sz="3025"/>
            </a:lvl7pPr>
            <a:lvl8pPr marL="6047740" indent="0" algn="ctr">
              <a:buNone/>
              <a:defRPr sz="3025"/>
            </a:lvl8pPr>
            <a:lvl9pPr marL="6911975" indent="0" algn="ctr">
              <a:buNone/>
              <a:defRPr sz="3025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6487562" y="690018"/>
            <a:ext cx="4967868" cy="109832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1583958" y="690018"/>
            <a:ext cx="14615612" cy="109832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719908" y="519000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0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  <p:sp>
        <p:nvSpPr>
          <p:cNvPr id="11" name="标题占位符 1"/>
          <p:cNvSpPr>
            <a:spLocks noGrp="1"/>
          </p:cNvSpPr>
          <p:nvPr>
            <p:ph type="title" hasCustomPrompt="1"/>
          </p:nvPr>
        </p:nvSpPr>
        <p:spPr>
          <a:xfrm>
            <a:off x="719908" y="519000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单击此处编辑标题样式</a:t>
            </a:r>
          </a:p>
        </p:txBody>
      </p:sp>
      <p:sp>
        <p:nvSpPr>
          <p:cNvPr id="6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1695662" y="2232004"/>
            <a:ext cx="19648063" cy="9828172"/>
          </a:xfrm>
          <a:prstGeom prst="rect">
            <a:avLst/>
          </a:prstGeom>
        </p:spPr>
        <p:txBody>
          <a:bodyPr/>
          <a:lstStyle>
            <a:lvl1pPr marL="863600" indent="-863600">
              <a:buClr>
                <a:srgbClr val="1577BA"/>
              </a:buClr>
              <a:buFont typeface="Arial" panose="020B0604020202020204" pitchFamily="34" charset="0"/>
              <a:buChar char="•"/>
              <a:defRPr lang="zh-CN" altLang="en-US" sz="6400" b="0" kern="1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lvl1pPr>
            <a:lvl2pPr>
              <a:defRPr sz="4800"/>
            </a:lvl2pPr>
          </a:lstStyle>
          <a:p>
            <a:pPr marL="863600" lvl="0" indent="-86360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编辑文本样式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1958" y="3231089"/>
            <a:ext cx="19871472" cy="5391145"/>
          </a:xfrm>
        </p:spPr>
        <p:txBody>
          <a:bodyPr anchor="b"/>
          <a:lstStyle>
            <a:lvl1pPr>
              <a:defRPr sz="1134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71958" y="8673236"/>
            <a:ext cx="19871472" cy="2835076"/>
          </a:xfrm>
        </p:spPr>
        <p:txBody>
          <a:bodyPr/>
          <a:lstStyle>
            <a:lvl1pPr marL="0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1pPr>
            <a:lvl2pPr marL="86423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1727835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3pPr>
            <a:lvl4pPr marL="259207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4pPr>
            <a:lvl5pPr marL="345567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5pPr>
            <a:lvl6pPr marL="4319905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6pPr>
            <a:lvl7pPr marL="518414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7pPr>
            <a:lvl8pPr marL="6047740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8pPr>
            <a:lvl9pPr marL="6911975" indent="0">
              <a:buNone/>
              <a:defRPr sz="30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583958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1663690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59" y="690019"/>
            <a:ext cx="19871472" cy="25050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86960" y="3177087"/>
            <a:ext cx="9746740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4235" indent="0">
              <a:buNone/>
              <a:defRPr sz="3780" b="1"/>
            </a:lvl2pPr>
            <a:lvl3pPr marL="1727835" indent="0">
              <a:buNone/>
              <a:defRPr sz="3400" b="1"/>
            </a:lvl3pPr>
            <a:lvl4pPr marL="2592070" indent="0">
              <a:buNone/>
              <a:defRPr sz="3025" b="1"/>
            </a:lvl4pPr>
            <a:lvl5pPr marL="3455670" indent="0">
              <a:buNone/>
              <a:defRPr sz="3025" b="1"/>
            </a:lvl5pPr>
            <a:lvl6pPr marL="4319905" indent="0">
              <a:buNone/>
              <a:defRPr sz="3025" b="1"/>
            </a:lvl6pPr>
            <a:lvl7pPr marL="5184140" indent="0">
              <a:buNone/>
              <a:defRPr sz="3025" b="1"/>
            </a:lvl7pPr>
            <a:lvl8pPr marL="6047740" indent="0">
              <a:buNone/>
              <a:defRPr sz="3025" b="1"/>
            </a:lvl8pPr>
            <a:lvl9pPr marL="6911975" indent="0">
              <a:buNone/>
              <a:defRPr sz="302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586960" y="4734128"/>
            <a:ext cx="9746740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11663690" y="3177087"/>
            <a:ext cx="9794741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4235" indent="0">
              <a:buNone/>
              <a:defRPr sz="3780" b="1"/>
            </a:lvl2pPr>
            <a:lvl3pPr marL="1727835" indent="0">
              <a:buNone/>
              <a:defRPr sz="3400" b="1"/>
            </a:lvl3pPr>
            <a:lvl4pPr marL="2592070" indent="0">
              <a:buNone/>
              <a:defRPr sz="3025" b="1"/>
            </a:lvl4pPr>
            <a:lvl5pPr marL="3455670" indent="0">
              <a:buNone/>
              <a:defRPr sz="3025" b="1"/>
            </a:lvl5pPr>
            <a:lvl6pPr marL="4319905" indent="0">
              <a:buNone/>
              <a:defRPr sz="3025" b="1"/>
            </a:lvl6pPr>
            <a:lvl7pPr marL="5184140" indent="0">
              <a:buNone/>
              <a:defRPr sz="3025" b="1"/>
            </a:lvl7pPr>
            <a:lvl8pPr marL="6047740" indent="0">
              <a:buNone/>
              <a:defRPr sz="3025" b="1"/>
            </a:lvl8pPr>
            <a:lvl9pPr marL="6911975" indent="0">
              <a:buNone/>
              <a:defRPr sz="3025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11663690" y="4734128"/>
            <a:ext cx="9794741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>
              <a:defRPr sz="6045"/>
            </a:lvl1pPr>
            <a:lvl2pPr>
              <a:defRPr sz="5290"/>
            </a:lvl2pPr>
            <a:lvl3pPr>
              <a:defRPr sz="4535"/>
            </a:lvl3pPr>
            <a:lvl4pPr>
              <a:defRPr sz="3780"/>
            </a:lvl4pPr>
            <a:lvl5pPr>
              <a:defRPr sz="3780"/>
            </a:lvl5pPr>
            <a:lvl6pPr>
              <a:defRPr sz="3780"/>
            </a:lvl6pPr>
            <a:lvl7pPr>
              <a:defRPr sz="3780"/>
            </a:lvl7pPr>
            <a:lvl8pPr>
              <a:defRPr sz="3780"/>
            </a:lvl8pPr>
            <a:lvl9pPr>
              <a:defRPr sz="378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5"/>
            </a:lvl1pPr>
            <a:lvl2pPr marL="864235" indent="0">
              <a:buNone/>
              <a:defRPr sz="2645"/>
            </a:lvl2pPr>
            <a:lvl3pPr marL="1727835" indent="0">
              <a:buNone/>
              <a:defRPr sz="2270"/>
            </a:lvl3pPr>
            <a:lvl4pPr marL="2592070" indent="0">
              <a:buNone/>
              <a:defRPr sz="1890"/>
            </a:lvl4pPr>
            <a:lvl5pPr marL="3455670" indent="0">
              <a:buNone/>
              <a:defRPr sz="1890"/>
            </a:lvl5pPr>
            <a:lvl6pPr marL="4319905" indent="0">
              <a:buNone/>
              <a:defRPr sz="1890"/>
            </a:lvl6pPr>
            <a:lvl7pPr marL="5184140" indent="0">
              <a:buNone/>
              <a:defRPr sz="1890"/>
            </a:lvl7pPr>
            <a:lvl8pPr marL="6047740" indent="0">
              <a:buNone/>
              <a:defRPr sz="1890"/>
            </a:lvl8pPr>
            <a:lvl9pPr marL="6911975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5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 marL="0" indent="0">
              <a:buNone/>
              <a:defRPr sz="6045"/>
            </a:lvl1pPr>
            <a:lvl2pPr marL="864235" indent="0">
              <a:buNone/>
              <a:defRPr sz="5290"/>
            </a:lvl2pPr>
            <a:lvl3pPr marL="1727835" indent="0">
              <a:buNone/>
              <a:defRPr sz="4535"/>
            </a:lvl3pPr>
            <a:lvl4pPr marL="2592070" indent="0">
              <a:buNone/>
              <a:defRPr sz="3780"/>
            </a:lvl4pPr>
            <a:lvl5pPr marL="3455670" indent="0">
              <a:buNone/>
              <a:defRPr sz="3780"/>
            </a:lvl5pPr>
            <a:lvl6pPr marL="4319905" indent="0">
              <a:buNone/>
              <a:defRPr sz="3780"/>
            </a:lvl6pPr>
            <a:lvl7pPr marL="5184140" indent="0">
              <a:buNone/>
              <a:defRPr sz="3780"/>
            </a:lvl7pPr>
            <a:lvl8pPr marL="6047740" indent="0">
              <a:buNone/>
              <a:defRPr sz="3780"/>
            </a:lvl8pPr>
            <a:lvl9pPr marL="6911975" indent="0">
              <a:buNone/>
              <a:defRPr sz="378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5"/>
            </a:lvl1pPr>
            <a:lvl2pPr marL="864235" indent="0">
              <a:buNone/>
              <a:defRPr sz="2645"/>
            </a:lvl2pPr>
            <a:lvl3pPr marL="1727835" indent="0">
              <a:buNone/>
              <a:defRPr sz="2270"/>
            </a:lvl3pPr>
            <a:lvl4pPr marL="2592070" indent="0">
              <a:buNone/>
              <a:defRPr sz="1890"/>
            </a:lvl4pPr>
            <a:lvl5pPr marL="3455670" indent="0">
              <a:buNone/>
              <a:defRPr sz="1890"/>
            </a:lvl5pPr>
            <a:lvl6pPr marL="4319905" indent="0">
              <a:buNone/>
              <a:defRPr sz="1890"/>
            </a:lvl6pPr>
            <a:lvl7pPr marL="5184140" indent="0">
              <a:buNone/>
              <a:defRPr sz="1890"/>
            </a:lvl7pPr>
            <a:lvl8pPr marL="6047740" indent="0">
              <a:buNone/>
              <a:defRPr sz="1890"/>
            </a:lvl8pPr>
            <a:lvl9pPr marL="6911975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83958" y="690019"/>
            <a:ext cx="19871472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83958" y="3450093"/>
            <a:ext cx="19871472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58395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C84F8-6015-41F6-B7C9-6E32EB8C5074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631798" y="12012325"/>
            <a:ext cx="7775793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627156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dt="0"/>
  <p:txStyles>
    <p:titleStyle>
      <a:lvl1pPr algn="l" defTabSz="1727835" rtl="0" eaLnBrk="1" latinLnBrk="0" hangingPunct="1">
        <a:lnSpc>
          <a:spcPct val="90000"/>
        </a:lnSpc>
        <a:spcBef>
          <a:spcPct val="0"/>
        </a:spcBef>
        <a:buNone/>
        <a:defRPr sz="83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800" indent="-431800" algn="l" defTabSz="172783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5290" kern="1200">
          <a:solidFill>
            <a:schemeClr val="tx1"/>
          </a:solidFill>
          <a:latin typeface="+mn-lt"/>
          <a:ea typeface="+mn-ea"/>
          <a:cs typeface="+mn-cs"/>
        </a:defRPr>
      </a:lvl1pPr>
      <a:lvl2pPr marL="129603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15963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3pPr>
      <a:lvl4pPr marL="302387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88810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75170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61594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479540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7343775" indent="-431800" algn="l" defTabSz="1727835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423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783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207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567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1990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414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7740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1975" algn="l" defTabSz="1727835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audio" Target="../media/media1.mp3"/><Relationship Id="rId7" Type="http://schemas.openxmlformats.org/officeDocument/2006/relationships/image" Target="../media/image43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42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audio" Target="../media/media1.mp3"/><Relationship Id="rId7" Type="http://schemas.openxmlformats.org/officeDocument/2006/relationships/image" Target="../media/image46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42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1.xml"/><Relationship Id="rId9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audio" Target="../media/media1.mp3"/><Relationship Id="rId7" Type="http://schemas.openxmlformats.org/officeDocument/2006/relationships/image" Target="../media/image49.png"/><Relationship Id="rId2" Type="http://schemas.microsoft.com/office/2007/relationships/media" Target="../media/media1.mp3"/><Relationship Id="rId1" Type="http://schemas.openxmlformats.org/officeDocument/2006/relationships/tags" Target="../tags/tag6.xml"/><Relationship Id="rId6" Type="http://schemas.openxmlformats.org/officeDocument/2006/relationships/image" Target="../media/image42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audio" Target="../media/media1.mp3"/><Relationship Id="rId7" Type="http://schemas.openxmlformats.org/officeDocument/2006/relationships/image" Target="../media/image51.png"/><Relationship Id="rId2" Type="http://schemas.microsoft.com/office/2007/relationships/media" Target="../media/media1.mp3"/><Relationship Id="rId1" Type="http://schemas.openxmlformats.org/officeDocument/2006/relationships/tags" Target="../tags/tag7.xml"/><Relationship Id="rId6" Type="http://schemas.openxmlformats.org/officeDocument/2006/relationships/image" Target="../media/image42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6065839" y="4313034"/>
            <a:ext cx="14034827" cy="1488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7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907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5291194" y="5881392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3921" y="3301460"/>
            <a:ext cx="3525506" cy="3525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解码是反过来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84694" y="1980175"/>
            <a:ext cx="4275000" cy="76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摄像头</a:t>
            </a:r>
          </a:p>
        </p:txBody>
      </p:sp>
      <p:sp>
        <p:nvSpPr>
          <p:cNvPr id="7" name="矩形 6"/>
          <p:cNvSpPr/>
          <p:nvPr/>
        </p:nvSpPr>
        <p:spPr>
          <a:xfrm>
            <a:off x="9539694" y="1980175"/>
            <a:ext cx="4275000" cy="76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麦克风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cxnSp>
        <p:nvCxnSpPr>
          <p:cNvPr id="9" name="直接箭头连接符 8"/>
          <p:cNvCxnSpPr>
            <a:stCxn id="6" idx="2"/>
          </p:cNvCxnSpPr>
          <p:nvPr/>
        </p:nvCxnSpPr>
        <p:spPr>
          <a:xfrm flipH="1">
            <a:off x="5399694" y="2745175"/>
            <a:ext cx="22500" cy="1575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11665944" y="2745175"/>
            <a:ext cx="22500" cy="1575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3419694" y="4472883"/>
            <a:ext cx="3960000" cy="1530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err="1" smtClean="0">
                <a:solidFill>
                  <a:schemeClr val="tx1"/>
                </a:solidFill>
              </a:rPr>
              <a:t>Yuv</a:t>
            </a:r>
            <a:r>
              <a:rPr lang="zh-CN" altLang="en-US" sz="3200" dirty="0" smtClean="0">
                <a:solidFill>
                  <a:schemeClr val="tx1"/>
                </a:solidFill>
              </a:rPr>
              <a:t>画面数据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685944" y="4472883"/>
            <a:ext cx="3960000" cy="1530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PCM</a:t>
            </a:r>
            <a:r>
              <a:rPr lang="zh-CN" altLang="en-US" sz="3200" dirty="0" smtClean="0">
                <a:solidFill>
                  <a:schemeClr val="tx1"/>
                </a:solidFill>
              </a:rPr>
              <a:t>音频数据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17755" y="7730591"/>
            <a:ext cx="4702500" cy="10895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H264</a:t>
            </a:r>
            <a:r>
              <a:rPr lang="zh-CN" altLang="en-US" sz="3200" dirty="0" smtClean="0">
                <a:solidFill>
                  <a:schemeClr val="tx1"/>
                </a:solidFill>
              </a:rPr>
              <a:t>码流</a:t>
            </a:r>
            <a:r>
              <a:rPr lang="en-US" altLang="zh-CN" sz="3200" dirty="0" smtClean="0">
                <a:solidFill>
                  <a:schemeClr val="tx1"/>
                </a:solidFill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</a:rPr>
              <a:t>文件流</a:t>
            </a:r>
            <a:r>
              <a:rPr lang="en-US" altLang="zh-CN" sz="3200" dirty="0" smtClean="0">
                <a:solidFill>
                  <a:schemeClr val="tx1"/>
                </a:solidFill>
              </a:rPr>
              <a:t>)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5369005" y="6002883"/>
            <a:ext cx="22500" cy="1575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9190944" y="7744074"/>
            <a:ext cx="4950000" cy="10772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AAC</a:t>
            </a:r>
            <a:r>
              <a:rPr lang="zh-CN" altLang="en-US" sz="3200" dirty="0" smtClean="0">
                <a:solidFill>
                  <a:schemeClr val="tx1"/>
                </a:solidFill>
              </a:rPr>
              <a:t>音频流</a:t>
            </a:r>
            <a:r>
              <a:rPr lang="en-US" altLang="zh-CN" sz="3200" dirty="0" smtClean="0">
                <a:solidFill>
                  <a:schemeClr val="tx1"/>
                </a:solidFill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</a:rPr>
              <a:t>文件流</a:t>
            </a:r>
            <a:r>
              <a:rPr lang="en-US" altLang="zh-CN" sz="3200" dirty="0" smtClean="0">
                <a:solidFill>
                  <a:schemeClr val="tx1"/>
                </a:solidFill>
              </a:rPr>
              <a:t>)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11643444" y="6085391"/>
            <a:ext cx="22500" cy="1575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/>
          <p:cNvCxnSpPr/>
          <p:nvPr/>
        </p:nvCxnSpPr>
        <p:spPr>
          <a:xfrm rot="16200000" flipH="1">
            <a:off x="5388648" y="8769461"/>
            <a:ext cx="2840333" cy="267176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203944" y="11526683"/>
            <a:ext cx="4275000" cy="76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视频文件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cxnSp>
        <p:nvCxnSpPr>
          <p:cNvPr id="25" name="肘形连接符 24"/>
          <p:cNvCxnSpPr>
            <a:stCxn id="15" idx="4"/>
            <a:endCxn id="21" idx="0"/>
          </p:cNvCxnSpPr>
          <p:nvPr/>
        </p:nvCxnSpPr>
        <p:spPr>
          <a:xfrm rot="5400000">
            <a:off x="8651028" y="8511766"/>
            <a:ext cx="2705333" cy="3324500"/>
          </a:xfrm>
          <a:prstGeom prst="bentConnector3">
            <a:avLst>
              <a:gd name="adj1" fmla="val 4749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01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解码是反过来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94" y="2115175"/>
            <a:ext cx="12990863" cy="1164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20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290" y="2532098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169694" y="3400721"/>
            <a:ext cx="3265638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900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4094694" y="8128283"/>
            <a:ext cx="14670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面试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官</a:t>
            </a:r>
            <a:r>
              <a:rPr lang="en-US" altLang="zh-CN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:H264</a:t>
            </a:r>
            <a:r>
              <a:rPr lang="zh-CN" altLang="en-US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是怎么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编码</a:t>
            </a:r>
            <a:r>
              <a:rPr lang="zh-CN" altLang="en-US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视频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219606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心理分析</a:t>
            </a:r>
            <a:endParaRPr lang="zh-CN" altLang="en-US" sz="6600" dirty="0"/>
          </a:p>
        </p:txBody>
      </p:sp>
      <p:sp>
        <p:nvSpPr>
          <p:cNvPr id="8" name="矩形 7"/>
          <p:cNvSpPr/>
          <p:nvPr/>
        </p:nvSpPr>
        <p:spPr>
          <a:xfrm>
            <a:off x="1648460" y="2900045"/>
            <a:ext cx="19366234" cy="866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0" dist="50800" dir="5400000" sx="101000" sy="101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0"/>
          <p:cNvSpPr txBox="1"/>
          <p:nvPr/>
        </p:nvSpPr>
        <p:spPr>
          <a:xfrm>
            <a:off x="2519694" y="3105175"/>
            <a:ext cx="17707501" cy="7971413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心理分析：</a:t>
            </a:r>
            <a:endParaRPr lang="en-US" altLang="zh-CN" sz="3200" dirty="0" smtClean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endParaRPr lang="en-US" altLang="zh-CN" sz="3200" dirty="0" smtClean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r>
              <a:rPr lang="en-US" altLang="zh-CN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	</a:t>
            </a:r>
            <a:r>
              <a: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H264</a:t>
            </a: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是怎么编码图像的” 这句话 听起来比较简单， 但对于求职者来说，却无从下手。如果</a:t>
            </a:r>
            <a:r>
              <a:rPr lang="zh-CN" altLang="en-US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你</a:t>
            </a:r>
            <a:endParaRPr lang="en-US" altLang="zh-CN" sz="3200" dirty="0" smtClean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endParaRPr lang="en-US" altLang="zh-CN" sz="32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r>
              <a:rPr lang="zh-CN" altLang="en-US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是</a:t>
            </a: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音视频领域大牛   这个问题绝对会体现出你的水平。如果你是菜鸟，这种事毕露无疑。但是听</a:t>
            </a:r>
            <a:r>
              <a:rPr lang="zh-CN" altLang="en-US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了</a:t>
            </a:r>
            <a:endParaRPr lang="en-US" altLang="zh-CN" sz="3200" dirty="0" smtClean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endParaRPr lang="en-US" altLang="zh-CN" sz="32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r>
              <a:rPr lang="zh-CN" altLang="en-US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这</a:t>
            </a: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堂课之后，能答个八分 是很容易的。如果你不需要面试搞清楚编码过程  对自己的技术深度也</a:t>
            </a:r>
            <a:r>
              <a:rPr lang="zh-CN" altLang="en-US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是</a:t>
            </a:r>
            <a:endParaRPr lang="en-US" altLang="zh-CN" sz="3200" dirty="0" smtClean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endParaRPr lang="en-US" altLang="zh-CN" sz="32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r>
              <a:rPr lang="zh-CN" altLang="en-US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有</a:t>
            </a: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很打帮助的</a:t>
            </a:r>
          </a:p>
          <a:p>
            <a:pPr algn="just"/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r>
              <a:rPr lang="zh-CN" altLang="en-US" sz="32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怎么入手呢</a:t>
            </a:r>
            <a:r>
              <a:rPr lang="en-US" altLang="zh-CN" sz="32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? </a:t>
            </a:r>
            <a:endParaRPr lang="en-US" altLang="zh-CN" sz="3200" dirty="0" smtClean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r>
              <a:rPr lang="en-US" altLang="zh-CN" sz="32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	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 </a:t>
            </a: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首先我们需要对视频编码流程入手。视频是怎么编码的？ 编码本质是压缩，去掉冗余。</a:t>
            </a:r>
          </a:p>
          <a:p>
            <a:pPr algn="just"/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 algn="just"/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哪些地方会产生冗余， 帧内  ，帧间。  所以面试过程中，这种问题被问出来了，</a:t>
            </a:r>
          </a:p>
          <a:p>
            <a:pPr algn="just"/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982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460" y="11744035"/>
            <a:ext cx="2355936" cy="9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两大电信联盟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94" y="3285175"/>
            <a:ext cx="13208281" cy="518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冯诺依曼计算机先河与</a:t>
            </a:r>
            <a:r>
              <a:rPr lang="en-US" altLang="zh-CN" dirty="0" smtClean="0"/>
              <a:t>H621</a:t>
            </a:r>
            <a:r>
              <a:rPr lang="zh-CN" altLang="en-US" dirty="0" smtClean="0"/>
              <a:t>编码</a:t>
            </a:r>
            <a:r>
              <a:rPr lang="zh-CN" altLang="en-US" dirty="0"/>
              <a:t>先河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694" y="1619967"/>
            <a:ext cx="13716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8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0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1460" y="11744035"/>
            <a:ext cx="2355936" cy="9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ITU-T </a:t>
            </a:r>
            <a:r>
              <a:rPr lang="zh-CN" altLang="en-US" dirty="0" smtClean="0"/>
              <a:t>视频编码发展历程</a:t>
            </a:r>
            <a:endParaRPr lang="zh-CN" altLang="en-US" dirty="0"/>
          </a:p>
        </p:txBody>
      </p:sp>
      <p:pic>
        <p:nvPicPr>
          <p:cNvPr id="1026" name="Picture 2" descr="https://img-blog.csdn.net/20170110111824441?watermark/2/text/aHR0cDovL2Jsb2cuY3Nkbi5uZXQvd2lzaGZseQ==/font/5a6L5L2T/fontsize/400/fill/I0JBQkFCMA==/dissolve/70/gravity/Ce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94" y="3780175"/>
            <a:ext cx="18811235" cy="638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75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79694" y="138618"/>
            <a:ext cx="7514694" cy="1376882"/>
          </a:xfrm>
        </p:spPr>
        <p:txBody>
          <a:bodyPr>
            <a:normAutofit/>
          </a:bodyPr>
          <a:lstStyle/>
          <a:p>
            <a:r>
              <a:rPr lang="zh-CN" altLang="en-US" sz="6000" dirty="0" smtClean="0"/>
              <a:t>音视频编码鼻祖</a:t>
            </a:r>
            <a:r>
              <a:rPr lang="en-US" altLang="zh-CN" sz="6000" dirty="0" smtClean="0"/>
              <a:t>H261</a:t>
            </a:r>
            <a:endParaRPr lang="zh-CN" altLang="en-US" sz="6000" dirty="0"/>
          </a:p>
        </p:txBody>
      </p:sp>
      <p:sp>
        <p:nvSpPr>
          <p:cNvPr id="7" name="圆角矩形">
            <a:extLst>
              <a:ext uri="{FF2B5EF4-FFF2-40B4-BE49-F238E27FC236}">
                <a16:creationId xmlns:a16="http://schemas.microsoft.com/office/drawing/2014/main" xmlns="" id="{21D4BF8D-AF7C-44FF-B233-269F7A96E7C8}"/>
              </a:ext>
            </a:extLst>
          </p:cNvPr>
          <p:cNvSpPr/>
          <p:nvPr/>
        </p:nvSpPr>
        <p:spPr>
          <a:xfrm>
            <a:off x="1819499" y="7021801"/>
            <a:ext cx="19129818" cy="1415617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</p:spPr>
        <p:txBody>
          <a:bodyPr lIns="67466" tIns="67466" rIns="67466" bIns="67466" anchor="ctr"/>
          <a:lstStyle/>
          <a:p>
            <a:pPr algn="just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DC235E8-CF54-4D5F-8CC8-F57D194F1494}"/>
              </a:ext>
            </a:extLst>
          </p:cNvPr>
          <p:cNvSpPr txBox="1"/>
          <p:nvPr/>
        </p:nvSpPr>
        <p:spPr>
          <a:xfrm>
            <a:off x="17031714" y="4153237"/>
            <a:ext cx="184731" cy="752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DDA3477-565D-47F7-8187-0099D154D3DA}"/>
              </a:ext>
            </a:extLst>
          </p:cNvPr>
          <p:cNvSpPr txBox="1"/>
          <p:nvPr/>
        </p:nvSpPr>
        <p:spPr>
          <a:xfrm>
            <a:off x="1819499" y="5872108"/>
            <a:ext cx="17707501" cy="835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SzPct val="100000"/>
              <a:buFont typeface="Wingdings" panose="05000000000000000000" pitchFamily="2" charset="2"/>
              <a:buChar char="n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目的</a:t>
            </a: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1515DC-6E8E-4E67-A4EB-37C4388CE0FD}"/>
              </a:ext>
            </a:extLst>
          </p:cNvPr>
          <p:cNvSpPr txBox="1"/>
          <p:nvPr/>
        </p:nvSpPr>
        <p:spPr>
          <a:xfrm>
            <a:off x="1819499" y="1823394"/>
            <a:ext cx="18403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Font typeface="Wingdings" panose="05000000000000000000" pitchFamily="2" charset="2"/>
              <a:buChar char="n"/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块结构的混合编码</a:t>
            </a:r>
            <a:endParaRPr lang="en-US" altLang="zh-CN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3FDE1F9-A756-45D0-A177-06ABBDAB3BA4}"/>
              </a:ext>
            </a:extLst>
          </p:cNvPr>
          <p:cNvSpPr txBox="1"/>
          <p:nvPr/>
        </p:nvSpPr>
        <p:spPr>
          <a:xfrm>
            <a:off x="2359652" y="7292519"/>
            <a:ext cx="17707501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视频会议  可视电话  等低码率  视频传输</a:t>
            </a: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075C13E-DC84-429B-87C7-EEC5C66907D9}"/>
              </a:ext>
            </a:extLst>
          </p:cNvPr>
          <p:cNvGrpSpPr/>
          <p:nvPr/>
        </p:nvGrpSpPr>
        <p:grpSpPr>
          <a:xfrm>
            <a:off x="1839037" y="2880107"/>
            <a:ext cx="19129818" cy="3134265"/>
            <a:chOff x="1839037" y="2862179"/>
            <a:chExt cx="19361314" cy="3108315"/>
          </a:xfrm>
        </p:grpSpPr>
        <p:sp>
          <p:nvSpPr>
            <p:cNvPr id="8" name="圆角矩形">
              <a:extLst>
                <a:ext uri="{FF2B5EF4-FFF2-40B4-BE49-F238E27FC236}">
                  <a16:creationId xmlns:a16="http://schemas.microsoft.com/office/drawing/2014/main" xmlns="" id="{C13C6702-F06E-4264-8487-BC1B3DDE409B}"/>
                </a:ext>
              </a:extLst>
            </p:cNvPr>
            <p:cNvSpPr/>
            <p:nvPr/>
          </p:nvSpPr>
          <p:spPr>
            <a:xfrm>
              <a:off x="1839037" y="2862179"/>
              <a:ext cx="19361314" cy="3108315"/>
            </a:xfrm>
            <a:prstGeom prst="rect">
              <a:avLst/>
            </a:prstGeom>
            <a:solidFill>
              <a:srgbClr val="EDEDED"/>
            </a:solidFill>
            <a:ln w="12700">
              <a:miter lim="400000"/>
            </a:ln>
          </p:spPr>
          <p:txBody>
            <a:bodyPr lIns="67466" tIns="67466" rIns="67466" bIns="67466" anchor="ctr"/>
            <a:lstStyle/>
            <a:p>
              <a:pPr algn="just">
                <a:defRPr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C611C20-A61D-44B2-BB2A-24C6FD494FCD}"/>
                </a:ext>
              </a:extLst>
            </p:cNvPr>
            <p:cNvSpPr txBox="1"/>
            <p:nvPr/>
          </p:nvSpPr>
          <p:spPr>
            <a:xfrm>
              <a:off x="2365952" y="3166730"/>
              <a:ext cx="18403567" cy="915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第一种采用 </a:t>
              </a:r>
              <a:r>
                <a:rPr lang="en-US" altLang="zh-CN" sz="3600" dirty="0" smtClean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“</a:t>
              </a:r>
              <a:r>
                <a:rPr lang="zh-CN" altLang="en-US" sz="3600" dirty="0" smtClean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块结构的混合编码</a:t>
              </a:r>
              <a:r>
                <a:rPr lang="en-US" altLang="zh-CN" sz="3600" dirty="0" smtClean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”  </a:t>
              </a:r>
              <a:r>
                <a:rPr lang="zh-CN" altLang="en-US" sz="3600" dirty="0" smtClean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方案的编码标准</a:t>
              </a:r>
              <a:endPara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0" name="圆角矩形">
            <a:extLst>
              <a:ext uri="{FF2B5EF4-FFF2-40B4-BE49-F238E27FC236}">
                <a16:creationId xmlns:a16="http://schemas.microsoft.com/office/drawing/2014/main" xmlns="" id="{93E05A22-512A-4DEF-98F8-29402FDA8E0B}"/>
              </a:ext>
            </a:extLst>
          </p:cNvPr>
          <p:cNvSpPr/>
          <p:nvPr/>
        </p:nvSpPr>
        <p:spPr>
          <a:xfrm>
            <a:off x="1811499" y="9382678"/>
            <a:ext cx="19450767" cy="3349179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</p:spPr>
        <p:txBody>
          <a:bodyPr lIns="67466" tIns="67466" rIns="67466" bIns="67466" anchor="ctr"/>
          <a:lstStyle/>
          <a:p>
            <a:pPr algn="just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1BDBFFD-D02A-4C9D-9FAA-E492221D369C}"/>
              </a:ext>
            </a:extLst>
          </p:cNvPr>
          <p:cNvSpPr txBox="1"/>
          <p:nvPr/>
        </p:nvSpPr>
        <p:spPr>
          <a:xfrm>
            <a:off x="1811499" y="8394905"/>
            <a:ext cx="17707501" cy="835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SzPct val="100000"/>
              <a:buFont typeface="Wingdings" panose="05000000000000000000" pitchFamily="2" charset="2"/>
              <a:buChar char="n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数据格式</a:t>
            </a: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884C8B9-DBAD-4A0A-B440-F95E2142CE59}"/>
              </a:ext>
            </a:extLst>
          </p:cNvPr>
          <p:cNvSpPr txBox="1"/>
          <p:nvPr/>
        </p:nvSpPr>
        <p:spPr>
          <a:xfrm>
            <a:off x="2345796" y="10292029"/>
            <a:ext cx="17707501" cy="2585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公共中间格式， 各国电视制式不统一，无法互通， 在使用</a:t>
            </a:r>
            <a:r>
              <a:rPr lang="en-US" altLang="zh-CN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H261</a:t>
            </a: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进行编码之前，首先转换成</a:t>
            </a:r>
            <a:r>
              <a:rPr lang="en-US" altLang="zh-CN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CIF</a:t>
            </a: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格式解码，每一帧分辨率</a:t>
            </a:r>
            <a:r>
              <a:rPr lang="en-US" altLang="zh-CN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CIF</a:t>
            </a: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：</a:t>
            </a:r>
            <a:r>
              <a:rPr lang="en-US" altLang="zh-CN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352*288    176*144</a:t>
            </a: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endParaRPr lang="en-US" altLang="zh-CN" sz="36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/>
              <a:sym typeface="Source Han Sans CN Normal"/>
            </a:endParaRPr>
          </a:p>
        </p:txBody>
      </p:sp>
    </p:spTree>
    <p:extLst>
      <p:ext uri="{BB962C8B-B14F-4D97-AF65-F5344CB8AC3E}">
        <p14:creationId xmlns:p14="http://schemas.microsoft.com/office/powerpoint/2010/main" val="152389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 animBg="1"/>
      <p:bldP spid="14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79694" y="138618"/>
            <a:ext cx="7514694" cy="1376882"/>
          </a:xfrm>
        </p:spPr>
        <p:txBody>
          <a:bodyPr>
            <a:normAutofit/>
          </a:bodyPr>
          <a:lstStyle/>
          <a:p>
            <a:r>
              <a:rPr lang="en-US" altLang="zh-CN" sz="6000" dirty="0" smtClean="0"/>
              <a:t>H261</a:t>
            </a:r>
            <a:r>
              <a:rPr lang="zh-CN" altLang="en-US" sz="6000" dirty="0" smtClean="0"/>
              <a:t>奠定的技术</a:t>
            </a:r>
            <a:endParaRPr lang="zh-CN" altLang="en-US" sz="6000" dirty="0"/>
          </a:p>
        </p:txBody>
      </p:sp>
      <p:sp>
        <p:nvSpPr>
          <p:cNvPr id="7" name="圆角矩形">
            <a:extLst>
              <a:ext uri="{FF2B5EF4-FFF2-40B4-BE49-F238E27FC236}">
                <a16:creationId xmlns:a16="http://schemas.microsoft.com/office/drawing/2014/main" xmlns="" id="{21D4BF8D-AF7C-44FF-B233-269F7A96E7C8}"/>
              </a:ext>
            </a:extLst>
          </p:cNvPr>
          <p:cNvSpPr/>
          <p:nvPr/>
        </p:nvSpPr>
        <p:spPr>
          <a:xfrm>
            <a:off x="1819499" y="7021801"/>
            <a:ext cx="19129818" cy="1415617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</p:spPr>
        <p:txBody>
          <a:bodyPr lIns="67466" tIns="67466" rIns="67466" bIns="67466" anchor="ctr"/>
          <a:lstStyle/>
          <a:p>
            <a:pPr algn="just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DC235E8-CF54-4D5F-8CC8-F57D194F1494}"/>
              </a:ext>
            </a:extLst>
          </p:cNvPr>
          <p:cNvSpPr txBox="1"/>
          <p:nvPr/>
        </p:nvSpPr>
        <p:spPr>
          <a:xfrm>
            <a:off x="17031714" y="4153237"/>
            <a:ext cx="184731" cy="752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DDA3477-565D-47F7-8187-0099D154D3DA}"/>
              </a:ext>
            </a:extLst>
          </p:cNvPr>
          <p:cNvSpPr txBox="1"/>
          <p:nvPr/>
        </p:nvSpPr>
        <p:spPr>
          <a:xfrm>
            <a:off x="1819499" y="5872108"/>
            <a:ext cx="17707501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SzPct val="100000"/>
              <a:buFont typeface="Wingdings" panose="05000000000000000000" pitchFamily="2" charset="2"/>
              <a:buChar char="n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帧间编码</a:t>
            </a:r>
            <a:r>
              <a:rPr lang="en-US" altLang="zh-CN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运动补偿</a:t>
            </a:r>
            <a:r>
              <a:rPr lang="en-US" altLang="zh-CN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</a:t>
            </a: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1515DC-6E8E-4E67-A4EB-37C4388CE0FD}"/>
              </a:ext>
            </a:extLst>
          </p:cNvPr>
          <p:cNvSpPr txBox="1"/>
          <p:nvPr/>
        </p:nvSpPr>
        <p:spPr>
          <a:xfrm>
            <a:off x="1819499" y="1823394"/>
            <a:ext cx="18403567" cy="83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Font typeface="Wingdings" panose="05000000000000000000" pitchFamily="2" charset="2"/>
              <a:buChar char="n"/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帧内编码</a:t>
            </a:r>
            <a:endParaRPr lang="en-US" altLang="zh-CN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3FDE1F9-A756-45D0-A177-06ABBDAB3BA4}"/>
              </a:ext>
            </a:extLst>
          </p:cNvPr>
          <p:cNvSpPr txBox="1"/>
          <p:nvPr/>
        </p:nvSpPr>
        <p:spPr>
          <a:xfrm>
            <a:off x="2359652" y="7292519"/>
            <a:ext cx="17707501" cy="1665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使用以宏块为基础的运动补偿预测编码技术，从当前宏块从参考帧中产兆最佳匹配宏块</a:t>
            </a:r>
            <a:endParaRPr lang="en-US" altLang="zh-CN" sz="36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/>
              <a:sym typeface="Source Han Sans CN Normal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075C13E-DC84-429B-87C7-EEC5C66907D9}"/>
              </a:ext>
            </a:extLst>
          </p:cNvPr>
          <p:cNvGrpSpPr/>
          <p:nvPr/>
        </p:nvGrpSpPr>
        <p:grpSpPr>
          <a:xfrm>
            <a:off x="1819499" y="2880107"/>
            <a:ext cx="19149356" cy="2199157"/>
            <a:chOff x="1839037" y="2862179"/>
            <a:chExt cx="19361314" cy="3108315"/>
          </a:xfrm>
        </p:grpSpPr>
        <p:sp>
          <p:nvSpPr>
            <p:cNvPr id="8" name="圆角矩形">
              <a:extLst>
                <a:ext uri="{FF2B5EF4-FFF2-40B4-BE49-F238E27FC236}">
                  <a16:creationId xmlns:a16="http://schemas.microsoft.com/office/drawing/2014/main" xmlns="" id="{C13C6702-F06E-4264-8487-BC1B3DDE409B}"/>
                </a:ext>
              </a:extLst>
            </p:cNvPr>
            <p:cNvSpPr/>
            <p:nvPr/>
          </p:nvSpPr>
          <p:spPr>
            <a:xfrm>
              <a:off x="1839037" y="2862179"/>
              <a:ext cx="19361314" cy="3108315"/>
            </a:xfrm>
            <a:prstGeom prst="rect">
              <a:avLst/>
            </a:prstGeom>
            <a:solidFill>
              <a:srgbClr val="EDEDED"/>
            </a:solidFill>
            <a:ln w="12700">
              <a:miter lim="400000"/>
            </a:ln>
          </p:spPr>
          <p:txBody>
            <a:bodyPr lIns="67466" tIns="67466" rIns="67466" bIns="67466" anchor="ctr"/>
            <a:lstStyle/>
            <a:p>
              <a:pPr algn="just">
                <a:defRPr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C611C20-A61D-44B2-BB2A-24C6FD494FCD}"/>
                </a:ext>
              </a:extLst>
            </p:cNvPr>
            <p:cNvSpPr txBox="1"/>
            <p:nvPr/>
          </p:nvSpPr>
          <p:spPr>
            <a:xfrm>
              <a:off x="2365952" y="3166730"/>
              <a:ext cx="18403567" cy="915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第一次 根据帧内的像素趋于统一  而采用帧内预测编码技术</a:t>
              </a:r>
              <a:endPara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0" name="圆角矩形">
            <a:extLst>
              <a:ext uri="{FF2B5EF4-FFF2-40B4-BE49-F238E27FC236}">
                <a16:creationId xmlns:a16="http://schemas.microsoft.com/office/drawing/2014/main" xmlns="" id="{93E05A22-512A-4DEF-98F8-29402FDA8E0B}"/>
              </a:ext>
            </a:extLst>
          </p:cNvPr>
          <p:cNvSpPr/>
          <p:nvPr/>
        </p:nvSpPr>
        <p:spPr>
          <a:xfrm>
            <a:off x="1811499" y="10166151"/>
            <a:ext cx="19442767" cy="1175085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</p:spPr>
        <p:txBody>
          <a:bodyPr lIns="67466" tIns="67466" rIns="67466" bIns="67466" anchor="ctr"/>
          <a:lstStyle/>
          <a:p>
            <a:pPr algn="just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1BDBFFD-D02A-4C9D-9FAA-E492221D369C}"/>
              </a:ext>
            </a:extLst>
          </p:cNvPr>
          <p:cNvSpPr txBox="1"/>
          <p:nvPr/>
        </p:nvSpPr>
        <p:spPr>
          <a:xfrm>
            <a:off x="1811499" y="8394905"/>
            <a:ext cx="17707501" cy="835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SzPct val="100000"/>
              <a:buFont typeface="Wingdings" panose="05000000000000000000" pitchFamily="2" charset="2"/>
              <a:buChar char="n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环路滤波器</a:t>
            </a: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884C8B9-DBAD-4A0A-B440-F95E2142CE59}"/>
              </a:ext>
            </a:extLst>
          </p:cNvPr>
          <p:cNvSpPr txBox="1"/>
          <p:nvPr/>
        </p:nvSpPr>
        <p:spPr>
          <a:xfrm>
            <a:off x="2345796" y="10292029"/>
            <a:ext cx="17707501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 smtClean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实际上是一个数字低筒滤波器，滤除不必要的高频信息</a:t>
            </a:r>
            <a:endParaRPr lang="en-US" altLang="zh-CN" sz="3600" dirty="0" smtClean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/>
              <a:sym typeface="Source Han Sans CN Normal"/>
            </a:endParaRPr>
          </a:p>
        </p:txBody>
      </p:sp>
    </p:spTree>
    <p:extLst>
      <p:ext uri="{BB962C8B-B14F-4D97-AF65-F5344CB8AC3E}">
        <p14:creationId xmlns:p14="http://schemas.microsoft.com/office/powerpoint/2010/main" val="286869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 animBg="1"/>
      <p:bldP spid="14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其他参与者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94" y="2475175"/>
            <a:ext cx="11165294" cy="68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1447" y="2479685"/>
            <a:ext cx="12050700" cy="74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2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过程 15"/>
          <p:cNvSpPr/>
          <p:nvPr/>
        </p:nvSpPr>
        <p:spPr>
          <a:xfrm>
            <a:off x="0" y="10260439"/>
            <a:ext cx="23039469" cy="2699911"/>
          </a:xfrm>
          <a:prstGeom prst="flowChartProcess">
            <a:avLst/>
          </a:prstGeom>
          <a:solidFill>
            <a:srgbClr val="87A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2385306" y="3682766"/>
            <a:ext cx="22635000" cy="3735054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algn="ctr">
              <a:lnSpc>
                <a:spcPct val="105000"/>
              </a:lnSpc>
            </a:pPr>
            <a:r>
              <a:rPr lang="zh-CN" altLang="en-US" sz="66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一线大厂音视频面试原理详解</a:t>
            </a:r>
            <a:endParaRPr lang="zh-CN" altLang="en-US" sz="6600" b="1" dirty="0" smtClean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4898" y="5947767"/>
            <a:ext cx="15300000" cy="31050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514350" indent="-514350">
              <a:lnSpc>
                <a:spcPct val="105000"/>
              </a:lnSpc>
              <a:buAutoNum type="arabicPeriod"/>
            </a:pPr>
            <a:r>
              <a:rPr lang="zh-CN" altLang="en-US" sz="3200" dirty="0" smtClean="0"/>
              <a:t>音视频编码原理</a:t>
            </a:r>
            <a:endParaRPr lang="en-US" altLang="zh-CN" sz="3200" dirty="0" smtClean="0"/>
          </a:p>
          <a:p>
            <a:pPr marL="514350" indent="-514350">
              <a:lnSpc>
                <a:spcPct val="105000"/>
              </a:lnSpc>
              <a:buAutoNum type="arabicPeriod"/>
            </a:pPr>
            <a:r>
              <a:rPr lang="en-US" altLang="zh-CN" sz="3200" dirty="0" smtClean="0"/>
              <a:t>H264</a:t>
            </a:r>
            <a:r>
              <a:rPr lang="zh-CN" altLang="en-US" sz="3200" dirty="0" smtClean="0"/>
              <a:t>编码实战         </a:t>
            </a:r>
            <a:endParaRPr lang="en-US" altLang="zh-CN" sz="3200" dirty="0" smtClean="0"/>
          </a:p>
          <a:p>
            <a:pPr marL="514350" indent="-514350">
              <a:lnSpc>
                <a:spcPct val="105000"/>
              </a:lnSpc>
              <a:buAutoNum type="arabicPeriod"/>
            </a:pPr>
            <a:r>
              <a:rPr lang="zh-CN" altLang="en-US" sz="3200" dirty="0" smtClean="0"/>
              <a:t>硬编</a:t>
            </a:r>
            <a:r>
              <a:rPr lang="en-US" altLang="zh-CN" sz="3200" dirty="0" err="1" smtClean="0"/>
              <a:t>MediaCodec</a:t>
            </a:r>
            <a:r>
              <a:rPr lang="en-US" altLang="zh-CN" sz="3200" dirty="0" smtClean="0"/>
              <a:t>/</a:t>
            </a:r>
            <a:r>
              <a:rPr lang="zh-CN" altLang="en-US" sz="3200" dirty="0" smtClean="0"/>
              <a:t>软编</a:t>
            </a:r>
            <a:r>
              <a:rPr lang="en-US" altLang="zh-CN" sz="3200" dirty="0" err="1" smtClean="0"/>
              <a:t>Ffmpeg</a:t>
            </a:r>
            <a:r>
              <a:rPr lang="zh-CN" altLang="en-US" sz="3200" dirty="0" smtClean="0"/>
              <a:t>详解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664694" y="1872506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/>
              <a:t>视频资料加雪儿老师微信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37915" y="5709285"/>
            <a:ext cx="2133600" cy="86868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技术点</a:t>
            </a:r>
            <a:r>
              <a:rPr lang="en-US" altLang="zh-CN" sz="320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9694" y="2576685"/>
            <a:ext cx="6570000" cy="657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290" y="2532098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886916" y="3095026"/>
            <a:ext cx="3265638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900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014694" y="8128283"/>
            <a:ext cx="18585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面试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官</a:t>
            </a:r>
            <a:r>
              <a:rPr lang="en-US" altLang="zh-CN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刚提到了一个</a:t>
            </a:r>
            <a:r>
              <a:rPr lang="en-US" altLang="zh-CN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I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帧，什么时候编码</a:t>
            </a:r>
            <a:r>
              <a:rPr lang="en-US" altLang="zh-CN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I</a:t>
            </a:r>
            <a:r>
              <a:rPr lang="zh-CN" altLang="en-US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r>
              <a:rPr lang="en-US" altLang="zh-CN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  P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帧</a:t>
            </a:r>
            <a:r>
              <a:rPr lang="zh-CN" altLang="en-US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呢</a:t>
            </a:r>
            <a:endParaRPr lang="zh-CN" altLang="en-US" sz="6000" dirty="0" smtClean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473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陀螺仪导航原理</a:t>
            </a:r>
          </a:p>
        </p:txBody>
      </p:sp>
      <p:sp>
        <p:nvSpPr>
          <p:cNvPr id="7" name="文本框 10">
            <a:extLst>
              <a:ext uri="{FF2B5EF4-FFF2-40B4-BE49-F238E27FC236}">
                <a16:creationId xmlns="" xmlns:a16="http://schemas.microsoft.com/office/drawing/2014/main" id="{B93D995B-8464-41E5-80F3-05607ECF1D1F}"/>
              </a:ext>
            </a:extLst>
          </p:cNvPr>
          <p:cNvSpPr txBox="1"/>
          <p:nvPr/>
        </p:nvSpPr>
        <p:spPr>
          <a:xfrm>
            <a:off x="1428616" y="3868928"/>
            <a:ext cx="4041158" cy="670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先记录发射位置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CDB869A-6D5F-41E7-BBFD-BAC6398D14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747" y="5552901"/>
            <a:ext cx="1496291" cy="15627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64802E3-F737-44B4-8C02-B66A19AFA6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179" y="6480175"/>
            <a:ext cx="3083141" cy="304245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78549C0-E974-4713-97E9-1C8F58968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22" y="8001404"/>
            <a:ext cx="5038346" cy="5038346"/>
          </a:xfrm>
          <a:prstGeom prst="rect">
            <a:avLst/>
          </a:prstGeom>
        </p:spPr>
      </p:pic>
      <p:cxnSp>
        <p:nvCxnSpPr>
          <p:cNvPr id="13" name="直接箭头连接符 12">
            <a:extLst>
              <a:ext uri="{FF2B5EF4-FFF2-40B4-BE49-F238E27FC236}">
                <a16:creationId xmlns="" xmlns:a16="http://schemas.microsoft.com/office/drawing/2014/main" id="{5815A802-2E69-42CD-882F-3B3FD1654EA0}"/>
              </a:ext>
            </a:extLst>
          </p:cNvPr>
          <p:cNvCxnSpPr/>
          <p:nvPr/>
        </p:nvCxnSpPr>
        <p:spPr>
          <a:xfrm>
            <a:off x="4488873" y="7115694"/>
            <a:ext cx="22943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0">
            <a:extLst>
              <a:ext uri="{FF2B5EF4-FFF2-40B4-BE49-F238E27FC236}">
                <a16:creationId xmlns="" xmlns:a16="http://schemas.microsoft.com/office/drawing/2014/main" id="{2B416494-C065-4ABC-848A-963E83B4F1F1}"/>
              </a:ext>
            </a:extLst>
          </p:cNvPr>
          <p:cNvSpPr txBox="1"/>
          <p:nvPr/>
        </p:nvSpPr>
        <p:spPr>
          <a:xfrm>
            <a:off x="7743055" y="3545762"/>
            <a:ext cx="4041158" cy="131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陀螺仪开始旋转</a:t>
            </a: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计算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  y  z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方向的加速度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8A37741-BE67-4E90-94CA-4CE8A8D8A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8316" y="8515587"/>
            <a:ext cx="7928326" cy="331089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C15F859-2EAA-442A-BBF4-6FC9AE23FD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9905" y="5855755"/>
            <a:ext cx="1228725" cy="3095625"/>
          </a:xfrm>
          <a:prstGeom prst="rect">
            <a:avLst/>
          </a:prstGeom>
        </p:spPr>
      </p:pic>
      <p:sp>
        <p:nvSpPr>
          <p:cNvPr id="19" name="文本框 10">
            <a:extLst>
              <a:ext uri="{FF2B5EF4-FFF2-40B4-BE49-F238E27FC236}">
                <a16:creationId xmlns="" xmlns:a16="http://schemas.microsoft.com/office/drawing/2014/main" id="{7B13E7AC-D1B3-4CD3-9849-3D4F898424D9}"/>
              </a:ext>
            </a:extLst>
          </p:cNvPr>
          <p:cNvSpPr txBox="1"/>
          <p:nvPr/>
        </p:nvSpPr>
        <p:spPr>
          <a:xfrm>
            <a:off x="15742669" y="3312516"/>
            <a:ext cx="4041158" cy="131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根据初始位置不断计算</a:t>
            </a: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实时位置（无需依赖网络）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1BCC1300-0FE5-4EEC-98D5-EA52BD69D47D}"/>
              </a:ext>
            </a:extLst>
          </p:cNvPr>
          <p:cNvCxnSpPr/>
          <p:nvPr/>
        </p:nvCxnSpPr>
        <p:spPr>
          <a:xfrm>
            <a:off x="11784213" y="7406337"/>
            <a:ext cx="22943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14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</a:t>
            </a:r>
            <a:r>
              <a:rPr lang="zh-CN" altLang="en-US" dirty="0"/>
              <a:t>帧 </a:t>
            </a:r>
            <a:r>
              <a:rPr lang="en-US" altLang="zh-CN" dirty="0"/>
              <a:t>B</a:t>
            </a:r>
            <a:r>
              <a:rPr lang="zh-CN" altLang="en-US" dirty="0"/>
              <a:t>帧 </a:t>
            </a:r>
            <a:r>
              <a:rPr lang="en-US" altLang="zh-CN" dirty="0"/>
              <a:t>P</a:t>
            </a:r>
            <a:r>
              <a:rPr lang="zh-CN" altLang="en-US" dirty="0"/>
              <a:t>帧</a:t>
            </a:r>
          </a:p>
        </p:txBody>
      </p:sp>
      <p:sp>
        <p:nvSpPr>
          <p:cNvPr id="8" name="文本框 10">
            <a:extLst>
              <a:ext uri="{FF2B5EF4-FFF2-40B4-BE49-F238E27FC236}">
                <a16:creationId xmlns="" xmlns:a16="http://schemas.microsoft.com/office/drawing/2014/main" id="{36C3871E-DF65-46C7-8805-9F308CDB9EF4}"/>
              </a:ext>
            </a:extLst>
          </p:cNvPr>
          <p:cNvSpPr txBox="1"/>
          <p:nvPr/>
        </p:nvSpPr>
        <p:spPr>
          <a:xfrm>
            <a:off x="5246769" y="7245783"/>
            <a:ext cx="108459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zh-CN" altLang="en-US" dirty="0">
                <a:solidFill>
                  <a:schemeClr val="accent5"/>
                </a:solidFill>
              </a:rPr>
              <a:t>参数</a:t>
            </a:r>
            <a:r>
              <a:rPr lang="en-US" altLang="zh-CN" dirty="0">
                <a:solidFill>
                  <a:schemeClr val="accent5"/>
                </a:solidFill>
              </a:rPr>
              <a:t>1</a:t>
            </a:r>
            <a:endParaRPr lang="zh-CN" altLang="en-US" dirty="0"/>
          </a:p>
        </p:txBody>
      </p:sp>
      <p:sp>
        <p:nvSpPr>
          <p:cNvPr id="4" name="左大括号 3">
            <a:extLst>
              <a:ext uri="{FF2B5EF4-FFF2-40B4-BE49-F238E27FC236}">
                <a16:creationId xmlns="" xmlns:a16="http://schemas.microsoft.com/office/drawing/2014/main" id="{13CB9D3B-7A84-4A78-8A4A-E112CD56E44E}"/>
              </a:ext>
            </a:extLst>
          </p:cNvPr>
          <p:cNvSpPr/>
          <p:nvPr/>
        </p:nvSpPr>
        <p:spPr>
          <a:xfrm>
            <a:off x="6258210" y="4089121"/>
            <a:ext cx="312976" cy="69845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立方体 4">
            <a:extLst>
              <a:ext uri="{FF2B5EF4-FFF2-40B4-BE49-F238E27FC236}">
                <a16:creationId xmlns="" xmlns:a16="http://schemas.microsoft.com/office/drawing/2014/main" id="{95032B92-9CB6-4D88-9F07-3B4D2A35FACA}"/>
              </a:ext>
            </a:extLst>
          </p:cNvPr>
          <p:cNvSpPr/>
          <p:nvPr/>
        </p:nvSpPr>
        <p:spPr>
          <a:xfrm>
            <a:off x="7146729" y="4089121"/>
            <a:ext cx="1804416" cy="52278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</a:t>
            </a:r>
            <a:r>
              <a:rPr lang="zh-CN" altLang="en-US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</a:t>
            </a:r>
          </a:p>
        </p:txBody>
      </p:sp>
      <p:sp>
        <p:nvSpPr>
          <p:cNvPr id="9" name="立方体 8">
            <a:extLst>
              <a:ext uri="{FF2B5EF4-FFF2-40B4-BE49-F238E27FC236}">
                <a16:creationId xmlns="" xmlns:a16="http://schemas.microsoft.com/office/drawing/2014/main" id="{956FEC90-708E-465F-8361-D7AD4C1DEA72}"/>
              </a:ext>
            </a:extLst>
          </p:cNvPr>
          <p:cNvSpPr/>
          <p:nvPr/>
        </p:nvSpPr>
        <p:spPr>
          <a:xfrm>
            <a:off x="7146729" y="7427441"/>
            <a:ext cx="1804416" cy="52278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</a:t>
            </a:r>
          </a:p>
        </p:txBody>
      </p:sp>
      <p:sp>
        <p:nvSpPr>
          <p:cNvPr id="10" name="立方体 9">
            <a:extLst>
              <a:ext uri="{FF2B5EF4-FFF2-40B4-BE49-F238E27FC236}">
                <a16:creationId xmlns="" xmlns:a16="http://schemas.microsoft.com/office/drawing/2014/main" id="{AFFCC1B5-7C10-482B-A4B6-F129E3829338}"/>
              </a:ext>
            </a:extLst>
          </p:cNvPr>
          <p:cNvSpPr/>
          <p:nvPr/>
        </p:nvSpPr>
        <p:spPr>
          <a:xfrm>
            <a:off x="7146729" y="10419375"/>
            <a:ext cx="1804416" cy="52278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dirty="0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</a:t>
            </a:r>
          </a:p>
        </p:txBody>
      </p:sp>
      <p:sp>
        <p:nvSpPr>
          <p:cNvPr id="43" name="文本框 10">
            <a:extLst>
              <a:ext uri="{FF2B5EF4-FFF2-40B4-BE49-F238E27FC236}">
                <a16:creationId xmlns="" xmlns:a16="http://schemas.microsoft.com/office/drawing/2014/main" id="{F775D4B5-66E5-4045-A865-1F361C27B4F6}"/>
              </a:ext>
            </a:extLst>
          </p:cNvPr>
          <p:cNvSpPr txBox="1"/>
          <p:nvPr/>
        </p:nvSpPr>
        <p:spPr>
          <a:xfrm>
            <a:off x="10047087" y="3853456"/>
            <a:ext cx="4041158" cy="670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完整编码的帧叫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</a:t>
            </a:r>
          </a:p>
        </p:txBody>
      </p:sp>
      <p:sp>
        <p:nvSpPr>
          <p:cNvPr id="44" name="文本框 10">
            <a:extLst>
              <a:ext uri="{FF2B5EF4-FFF2-40B4-BE49-F238E27FC236}">
                <a16:creationId xmlns="" xmlns:a16="http://schemas.microsoft.com/office/drawing/2014/main" id="{CB77440A-EF45-429E-B69E-A2B0B59A3012}"/>
              </a:ext>
            </a:extLst>
          </p:cNvPr>
          <p:cNvSpPr txBox="1"/>
          <p:nvPr/>
        </p:nvSpPr>
        <p:spPr>
          <a:xfrm>
            <a:off x="10047087" y="7141491"/>
            <a:ext cx="10601728" cy="670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参考之前的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帧生成的只包含差异部分编码的帧叫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</a:t>
            </a:r>
          </a:p>
        </p:txBody>
      </p:sp>
      <p:sp>
        <p:nvSpPr>
          <p:cNvPr id="45" name="文本框 10">
            <a:extLst>
              <a:ext uri="{FF2B5EF4-FFF2-40B4-BE49-F238E27FC236}">
                <a16:creationId xmlns="" xmlns:a16="http://schemas.microsoft.com/office/drawing/2014/main" id="{60D4342A-2AF9-4369-A56F-86DEE11327BF}"/>
              </a:ext>
            </a:extLst>
          </p:cNvPr>
          <p:cNvSpPr txBox="1"/>
          <p:nvPr/>
        </p:nvSpPr>
        <p:spPr>
          <a:xfrm>
            <a:off x="9800476" y="10345641"/>
            <a:ext cx="10601728" cy="670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参考前后的帧编码的帧叫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</a:t>
            </a:r>
          </a:p>
        </p:txBody>
      </p:sp>
    </p:spTree>
    <p:extLst>
      <p:ext uri="{BB962C8B-B14F-4D97-AF65-F5344CB8AC3E}">
        <p14:creationId xmlns:p14="http://schemas.microsoft.com/office/powerpoint/2010/main" val="122365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H264</a:t>
            </a:r>
            <a:r>
              <a:rPr lang="zh-CN" altLang="en-US" dirty="0"/>
              <a:t>编码规则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07807AF-B76F-46E4-B72F-1032A91DD7F2}"/>
              </a:ext>
            </a:extLst>
          </p:cNvPr>
          <p:cNvGrpSpPr/>
          <p:nvPr/>
        </p:nvGrpSpPr>
        <p:grpSpPr>
          <a:xfrm>
            <a:off x="2429695" y="2763114"/>
            <a:ext cx="18917389" cy="8110999"/>
            <a:chOff x="2339695" y="2713929"/>
            <a:chExt cx="18179999" cy="7434118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7FD57A8-EBC2-4D34-9382-4700749070E5}"/>
                </a:ext>
              </a:extLst>
            </p:cNvPr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B93D995B-8464-41E5-80F3-05607ECF1D1F}"/>
                </a:ext>
              </a:extLst>
            </p:cNvPr>
            <p:cNvSpPr txBox="1"/>
            <p:nvPr/>
          </p:nvSpPr>
          <p:spPr>
            <a:xfrm>
              <a:off x="2575944" y="3468414"/>
              <a:ext cx="17707501" cy="53534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在相邻几幅图像画面中，一般有差别的像素只有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10%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以内的点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,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亮度差值变化不超过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2%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，而色度差值的变化只有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1%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以内    所以对于一段变化不大图像画面，我们可以先编码出一个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完整的图像帧</a:t>
              </a: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</a:t>
              </a:r>
              <a:endParaRPr lang="en-US" altLang="zh-CN" sz="2800" dirty="0">
                <a:solidFill>
                  <a:schemeClr val="accent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随后的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帧就不编码全部图像，只写入与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帧的差别，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这样</a:t>
              </a: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帧的大小就只有完整帧的</a:t>
              </a: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1/10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或更小！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   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帧之后的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帧如果变化不大，我们可以继续以参考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的方式编码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帧，这样循环下去。  </a:t>
              </a: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 这段图像我们称为一个序列：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序列就是有相同特点的一段数据    当某个图像与之前的图像变化很大，无法参考前面的帧来生成，那我们就结束上一个序列，开始下一段序列    也就是对这个图像生成一个完整帧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A1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，随后的图像就参考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A1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生成，只写入与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A1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的差别内容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53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H264</a:t>
            </a:r>
            <a:r>
              <a:rPr lang="zh-CN" altLang="en-US" dirty="0"/>
              <a:t>数据流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8FE0C66-AE8E-4E21-A591-786F12F1A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0" y="6068362"/>
            <a:ext cx="15179040" cy="4528727"/>
          </a:xfrm>
          <a:prstGeom prst="rect">
            <a:avLst/>
          </a:prstGeom>
        </p:spPr>
      </p:pic>
      <p:sp>
        <p:nvSpPr>
          <p:cNvPr id="8" name="文本框 10">
            <a:extLst>
              <a:ext uri="{FF2B5EF4-FFF2-40B4-BE49-F238E27FC236}">
                <a16:creationId xmlns="" xmlns:a16="http://schemas.microsoft.com/office/drawing/2014/main" id="{DE544E1E-E528-4B63-8DBA-05B90F8B6307}"/>
              </a:ext>
            </a:extLst>
          </p:cNvPr>
          <p:cNvSpPr txBox="1"/>
          <p:nvPr/>
        </p:nvSpPr>
        <p:spPr>
          <a:xfrm>
            <a:off x="2560320" y="2656423"/>
            <a:ext cx="20726630" cy="32555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除了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I/P/B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帧外，还有图像序列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GOP</a:t>
            </a: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en-US" altLang="zh-CN" sz="2800" dirty="0">
                <a:solidFill>
                  <a:schemeClr val="accent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GOP</a:t>
            </a:r>
            <a:r>
              <a:rPr lang="zh-CN" altLang="en-US" sz="2800" dirty="0">
                <a:solidFill>
                  <a:schemeClr val="accent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图像序列 可以理解成一个场景，场景的物体都是相似的</a:t>
            </a:r>
            <a:endParaRPr lang="zh-CN" altLang="en-US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GOP: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两个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帧之间是一个图像序列，在一个图像序列中只有一个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帧。</a:t>
            </a: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如图所示</a:t>
            </a:r>
          </a:p>
        </p:txBody>
      </p:sp>
    </p:spTree>
    <p:extLst>
      <p:ext uri="{BB962C8B-B14F-4D97-AF65-F5344CB8AC3E}">
        <p14:creationId xmlns:p14="http://schemas.microsoft.com/office/powerpoint/2010/main" val="39556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H264</a:t>
            </a:r>
            <a:r>
              <a:rPr lang="zh-CN" altLang="en-US" dirty="0"/>
              <a:t>编码</a:t>
            </a:r>
          </a:p>
        </p:txBody>
      </p:sp>
      <p:sp>
        <p:nvSpPr>
          <p:cNvPr id="8" name="文本框 10">
            <a:extLst>
              <a:ext uri="{FF2B5EF4-FFF2-40B4-BE49-F238E27FC236}">
                <a16:creationId xmlns="" xmlns:a16="http://schemas.microsoft.com/office/drawing/2014/main" id="{DE544E1E-E528-4B63-8DBA-05B90F8B6307}"/>
              </a:ext>
            </a:extLst>
          </p:cNvPr>
          <p:cNvSpPr txBox="1"/>
          <p:nvPr/>
        </p:nvSpPr>
        <p:spPr>
          <a:xfrm>
            <a:off x="13706763" y="5163825"/>
            <a:ext cx="6509789" cy="32555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与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帧相似程度极高 达到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95%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以上 编码成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像是程度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70%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编码成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帧。如何编码不需要程序员来实现，已经由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x264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这个工具帮我们做了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09B495A-4969-4A5D-B568-5330BF857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860" y="1887223"/>
            <a:ext cx="10976264" cy="3589253"/>
          </a:xfrm>
          <a:prstGeom prst="rect">
            <a:avLst/>
          </a:prstGeom>
        </p:spPr>
      </p:pic>
      <p:pic>
        <p:nvPicPr>
          <p:cNvPr id="2050" name="Picture 2" descr="https://images2017.cnblogs.com/blog/471463/201712/471463-20171214153517795-1061046137.png">
            <a:extLst>
              <a:ext uri="{FF2B5EF4-FFF2-40B4-BE49-F238E27FC236}">
                <a16:creationId xmlns="" xmlns:a16="http://schemas.microsoft.com/office/drawing/2014/main" id="{FF5E6A2E-3BB0-4300-9386-BAED07063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952" y="5743733"/>
            <a:ext cx="10395172" cy="721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8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H264</a:t>
            </a:r>
            <a:r>
              <a:rPr lang="zh-CN" altLang="en-US" dirty="0"/>
              <a:t>编码传输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07807AF-B76F-46E4-B72F-1032A91DD7F2}"/>
              </a:ext>
            </a:extLst>
          </p:cNvPr>
          <p:cNvGrpSpPr/>
          <p:nvPr/>
        </p:nvGrpSpPr>
        <p:grpSpPr>
          <a:xfrm>
            <a:off x="2060999" y="4159653"/>
            <a:ext cx="18917389" cy="3371678"/>
            <a:chOff x="2339695" y="2713929"/>
            <a:chExt cx="18179999" cy="7434118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7FD57A8-EBC2-4D34-9382-4700749070E5}"/>
                </a:ext>
              </a:extLst>
            </p:cNvPr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B93D995B-8464-41E5-80F3-05607ECF1D1F}"/>
                </a:ext>
              </a:extLst>
            </p:cNvPr>
            <p:cNvSpPr txBox="1"/>
            <p:nvPr/>
          </p:nvSpPr>
          <p:spPr>
            <a:xfrm>
              <a:off x="2575944" y="3468414"/>
              <a:ext cx="17707501" cy="575304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编码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的目的是为了方便传输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(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传输指  文件传输，网络流传输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) 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我们并不能把一整帧 传输过去，</a:t>
              </a:r>
              <a:r>
                <a:rPr lang="zh-CN" altLang="en-US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一帧的内容太大了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</a:t>
              </a: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还需要细分才能更方便的传输。如果通过传递一完整帧传过去，对方等的花都谢了。所以我们需要更小的传输单元以保证  </a:t>
              </a:r>
              <a:r>
                <a:rPr lang="zh-CN" altLang="en-US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更好的压缩性，容错性和实时观看性</a:t>
              </a:r>
              <a:endParaRPr lang="en-US" altLang="zh-CN" sz="28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575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NALU</a:t>
            </a:r>
            <a:r>
              <a:rPr lang="zh-CN" altLang="en-US" dirty="0"/>
              <a:t>单元设计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07807AF-B76F-46E4-B72F-1032A91DD7F2}"/>
              </a:ext>
            </a:extLst>
          </p:cNvPr>
          <p:cNvGrpSpPr/>
          <p:nvPr/>
        </p:nvGrpSpPr>
        <p:grpSpPr>
          <a:xfrm>
            <a:off x="1745114" y="2380730"/>
            <a:ext cx="18917389" cy="2041641"/>
            <a:chOff x="2291762" y="2593898"/>
            <a:chExt cx="18179999" cy="7434117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7FD57A8-EBC2-4D34-9382-4700749070E5}"/>
                </a:ext>
              </a:extLst>
            </p:cNvPr>
            <p:cNvSpPr/>
            <p:nvPr/>
          </p:nvSpPr>
          <p:spPr>
            <a:xfrm>
              <a:off x="2291762" y="2593898"/>
              <a:ext cx="18179999" cy="74341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B93D995B-8464-41E5-80F3-05607ECF1D1F}"/>
                </a:ext>
              </a:extLst>
            </p:cNvPr>
            <p:cNvSpPr txBox="1"/>
            <p:nvPr/>
          </p:nvSpPr>
          <p:spPr>
            <a:xfrm>
              <a:off x="2575944" y="3468412"/>
              <a:ext cx="17707501" cy="47939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2800" dirty="0">
                <a:solidFill>
                  <a:schemeClr val="accent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H.264 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原始码流</a:t>
              </a: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(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又称为裸流</a:t>
              </a: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)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，是有一个接一个的 </a:t>
              </a: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NALU 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组成的，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9460F56-F604-4454-85E1-CDF0E94F6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805" y="4969668"/>
            <a:ext cx="11798060" cy="753813"/>
          </a:xfrm>
          <a:prstGeom prst="rect">
            <a:avLst/>
          </a:prstGeom>
        </p:spPr>
      </p:pic>
      <p:sp>
        <p:nvSpPr>
          <p:cNvPr id="8" name="文本框 10">
            <a:extLst>
              <a:ext uri="{FF2B5EF4-FFF2-40B4-BE49-F238E27FC236}">
                <a16:creationId xmlns="" xmlns:a16="http://schemas.microsoft.com/office/drawing/2014/main" id="{90C0CC4F-0307-49F6-B606-4C3655F43301}"/>
              </a:ext>
            </a:extLst>
          </p:cNvPr>
          <p:cNvSpPr txBox="1"/>
          <p:nvPr/>
        </p:nvSpPr>
        <p:spPr>
          <a:xfrm>
            <a:off x="2040823" y="6480175"/>
            <a:ext cx="20536544" cy="2609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上图中的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NALU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头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+ RBSP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（切片）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就相当与一个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NALU ,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每个单元都按独立的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NALU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传送</a:t>
            </a:r>
            <a:r>
              <a:rPr lang="zh-CN" altLang="en-US" sz="2800" dirty="0">
                <a:solidFill>
                  <a:schemeClr val="accent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。 其实说白了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</a:t>
            </a: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H.264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中的结构全部都是以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NALU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为主的，理解了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NALU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，就理解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H.264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的结构了。</a:t>
            </a: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NALU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好比如半挂车头                                                                      装的是类似的货物，比如一辆装一车牙膏，下一辆装一车女朋友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97CD66A-E981-4BE1-80B8-20D6C0D52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258" y="7961646"/>
            <a:ext cx="4382695" cy="340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2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18DC311-86C4-442C-9CB8-2076881AA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659" y="6814531"/>
            <a:ext cx="10931013" cy="581948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切片由来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722FC54-0B97-44A4-ACF3-7474FCCDE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908" y="2090935"/>
            <a:ext cx="9487830" cy="534105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57D64748-AD47-4AF5-9636-745E7AA252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908" y="9545148"/>
            <a:ext cx="4831499" cy="3033023"/>
          </a:xfrm>
          <a:prstGeom prst="rect">
            <a:avLst/>
          </a:prstGeom>
        </p:spPr>
      </p:pic>
      <p:cxnSp>
        <p:nvCxnSpPr>
          <p:cNvPr id="11" name="直接箭头连接符 10">
            <a:extLst>
              <a:ext uri="{FF2B5EF4-FFF2-40B4-BE49-F238E27FC236}">
                <a16:creationId xmlns="" xmlns:a16="http://schemas.microsoft.com/office/drawing/2014/main" id="{BE71B21C-ACF3-4E4F-B1AB-89EFB4A86C84}"/>
              </a:ext>
            </a:extLst>
          </p:cNvPr>
          <p:cNvCxnSpPr/>
          <p:nvPr/>
        </p:nvCxnSpPr>
        <p:spPr>
          <a:xfrm>
            <a:off x="3135657" y="7785760"/>
            <a:ext cx="0" cy="1507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0">
            <a:extLst>
              <a:ext uri="{FF2B5EF4-FFF2-40B4-BE49-F238E27FC236}">
                <a16:creationId xmlns="" xmlns:a16="http://schemas.microsoft.com/office/drawing/2014/main" id="{31CA411E-0FCF-43CC-A8C1-F05074F2B3FC}"/>
              </a:ext>
            </a:extLst>
          </p:cNvPr>
          <p:cNvSpPr txBox="1"/>
          <p:nvPr/>
        </p:nvSpPr>
        <p:spPr>
          <a:xfrm>
            <a:off x="13246379" y="1619967"/>
            <a:ext cx="5207875" cy="5194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把一张图片划分成若干个小的区域，这些小的区域</a:t>
            </a:r>
            <a:r>
              <a:rPr lang="zh-CN" altLang="en-US" sz="28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称之为宏块</a:t>
            </a:r>
            <a:endParaRPr lang="en-US" altLang="zh-CN" sz="2800" dirty="0">
              <a:solidFill>
                <a:srgbClr val="FF000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H264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默认是使用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16X16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大小的区域作为一个宏块，也可以划分成 </a:t>
            </a:r>
            <a:r>
              <a: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8X8 </a:t>
            </a:r>
            <a:r>
              <a:rPr lang="zh-CN" altLang="en-US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大小。</a:t>
            </a: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endParaRPr lang="en-US" altLang="zh-CN" sz="28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28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若干个连续性的宏块 组成了切片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="" xmlns:a16="http://schemas.microsoft.com/office/drawing/2014/main" id="{7E0B492F-0B57-4F69-9A03-1ECDAE084E57}"/>
              </a:ext>
            </a:extLst>
          </p:cNvPr>
          <p:cNvCxnSpPr>
            <a:cxnSpLocks/>
          </p:cNvCxnSpPr>
          <p:nvPr/>
        </p:nvCxnSpPr>
        <p:spPr>
          <a:xfrm>
            <a:off x="6929032" y="11253817"/>
            <a:ext cx="346187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84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290" y="2532098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169694" y="3400721"/>
            <a:ext cx="2948243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900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</a:t>
            </a:r>
            <a:r>
              <a:rPr lang="en-US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6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734735" y="7775546"/>
            <a:ext cx="1557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 smtClean="0">
                <a:latin typeface="思源黑体 CN Bold" panose="020B0800000000000000" charset="-122"/>
                <a:ea typeface="思源黑体 CN Bold" panose="020B0800000000000000" charset="-122"/>
              </a:rPr>
              <a:t>面试官</a:t>
            </a:r>
            <a:r>
              <a:rPr lang="en-US" altLang="zh-CN" sz="4800" dirty="0" smtClean="0">
                <a:latin typeface="思源黑体 CN Bold" panose="020B0800000000000000" charset="-122"/>
                <a:ea typeface="思源黑体 CN Bold" panose="020B0800000000000000" charset="-122"/>
              </a:rPr>
              <a:t>: </a:t>
            </a:r>
            <a:r>
              <a:rPr lang="zh-CN" altLang="en-US" sz="4800" dirty="0" smtClean="0">
                <a:latin typeface="思源黑体 CN Bold" panose="020B0800000000000000" charset="-122"/>
                <a:ea typeface="思源黑体 CN Bold" panose="020B0800000000000000" charset="-122"/>
              </a:rPr>
              <a:t>音视频编码中的</a:t>
            </a:r>
            <a:r>
              <a:rPr lang="en-US" altLang="zh-CN" sz="4800" dirty="0" err="1" smtClean="0">
                <a:latin typeface="思源黑体 CN Bold" panose="020B0800000000000000" charset="-122"/>
                <a:ea typeface="思源黑体 CN Bold" panose="020B0800000000000000" charset="-122"/>
              </a:rPr>
              <a:t>sps</a:t>
            </a:r>
            <a:r>
              <a:rPr lang="zh-CN" altLang="en-US" sz="4800" dirty="0" smtClean="0">
                <a:latin typeface="思源黑体 CN Bold" panose="020B0800000000000000" charset="-122"/>
                <a:ea typeface="思源黑体 CN Bold" panose="020B0800000000000000" charset="-122"/>
              </a:rPr>
              <a:t>与</a:t>
            </a:r>
            <a:r>
              <a:rPr lang="en-US" altLang="zh-CN" sz="4800" dirty="0" err="1" smtClean="0">
                <a:latin typeface="思源黑体 CN Bold" panose="020B0800000000000000" charset="-122"/>
                <a:ea typeface="思源黑体 CN Bold" panose="020B0800000000000000" charset="-122"/>
              </a:rPr>
              <a:t>pps</a:t>
            </a:r>
            <a:r>
              <a:rPr lang="zh-CN" altLang="en-US" sz="4800" dirty="0" smtClean="0">
                <a:latin typeface="思源黑体 CN Bold" panose="020B0800000000000000" charset="-122"/>
                <a:ea typeface="思源黑体 CN Bold" panose="020B0800000000000000" charset="-122"/>
              </a:rPr>
              <a:t>起什么作用</a:t>
            </a:r>
            <a:endParaRPr lang="zh-CN" altLang="en-US" sz="3600" dirty="0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73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370293" y="759"/>
            <a:ext cx="1399408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86" y="2229889"/>
            <a:ext cx="3823098" cy="32483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1089" y="5928190"/>
            <a:ext cx="4443482" cy="533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5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  David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Oppo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讲师，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。</a:t>
            </a:r>
            <a:endParaRPr lang="en-US" altLang="zh-CN" sz="227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5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5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80371" y="5918591"/>
            <a:ext cx="4443482" cy="4292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5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  River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0371" y="2227488"/>
            <a:ext cx="4316285" cy="32351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44129" y="5918591"/>
            <a:ext cx="4443482" cy="3652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5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  Zee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227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5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4518" y="2231089"/>
            <a:ext cx="3530306" cy="3248314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2710729" y="12267621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SPS</a:t>
            </a:r>
            <a:r>
              <a:rPr lang="zh-CN" altLang="en-US" dirty="0"/>
              <a:t>与</a:t>
            </a:r>
            <a:r>
              <a:rPr lang="en-US" altLang="zh-CN" dirty="0"/>
              <a:t>PPS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07807AF-B76F-46E4-B72F-1032A91DD7F2}"/>
              </a:ext>
            </a:extLst>
          </p:cNvPr>
          <p:cNvGrpSpPr/>
          <p:nvPr/>
        </p:nvGrpSpPr>
        <p:grpSpPr>
          <a:xfrm>
            <a:off x="2060999" y="4159652"/>
            <a:ext cx="18917389" cy="7361787"/>
            <a:chOff x="2339695" y="2713929"/>
            <a:chExt cx="18179999" cy="7434118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7FD57A8-EBC2-4D34-9382-4700749070E5}"/>
                </a:ext>
              </a:extLst>
            </p:cNvPr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B93D995B-8464-41E5-80F3-05607ECF1D1F}"/>
                </a:ext>
              </a:extLst>
            </p:cNvPr>
            <p:cNvSpPr txBox="1"/>
            <p:nvPr/>
          </p:nvSpPr>
          <p:spPr>
            <a:xfrm>
              <a:off x="2575944" y="3468414"/>
              <a:ext cx="17707501" cy="66608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SPS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和</a:t>
              </a:r>
              <a:r>
                <a:rPr lang="en-US" altLang="zh-CN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PPS</a:t>
              </a:r>
              <a:r>
                <a:rPr lang="zh-CN" altLang="en-US" sz="2800" dirty="0">
                  <a:solidFill>
                    <a:schemeClr val="accent5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，包含了初始化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H.264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解码器所需要的信息参数，</a:t>
              </a:r>
              <a:r>
                <a:rPr lang="zh-CN" altLang="en-US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包括编码所用的</a:t>
              </a:r>
              <a:r>
                <a:rPr lang="en-US" altLang="zh-CN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profile</a:t>
              </a:r>
              <a:r>
                <a:rPr lang="zh-CN" altLang="en-US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level</a:t>
              </a:r>
              <a:r>
                <a:rPr lang="zh-CN" altLang="en-US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，图像的宽和高，</a:t>
              </a:r>
              <a:r>
                <a:rPr lang="en-US" altLang="zh-CN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deblock</a:t>
              </a:r>
              <a:r>
                <a:rPr lang="zh-CN" altLang="en-US" sz="2800" dirty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滤波器等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。</a:t>
              </a: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SPS: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序列参数集</a:t>
              </a: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PPS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：图像参数集</a:t>
              </a:r>
              <a:endParaRPr lang="en-US" altLang="zh-CN" sz="28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在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H264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码流中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,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都是以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"0x00 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0x00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0x01"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或者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"0x00 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0x00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0x00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0x01"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为开始码的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,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找到开始码之后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,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使用开始码之后的第一个字节的低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位判断是否为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7(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sps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)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或者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8(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pps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), 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及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data[4] &amp; 0x1f == 7 || data[4] &amp; 0x1f == 8.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然后对获取的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nal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去掉开始码之后进行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base64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编码</a:t>
              </a:r>
              <a:r>
                <a:rPr lang="en-US" altLang="zh-CN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,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得到的信息就可以用于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sdp.sps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和</a:t>
              </a:r>
              <a:r>
                <a:rPr lang="en-US" altLang="zh-CN" sz="2800" dirty="0" err="1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pps</a:t>
              </a:r>
              <a:r>
                <a:rPr lang="zh-CN" altLang="en-US" sz="2800" dirty="0">
                  <a:solidFill>
                    <a:schemeClr val="accent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需要用逗号分隔开来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737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290" y="2532098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169694" y="3400721"/>
            <a:ext cx="2948243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900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</a:t>
            </a:r>
            <a:r>
              <a:rPr lang="en-US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6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734735" y="7775546"/>
            <a:ext cx="1557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dirty="0" smtClean="0">
                <a:latin typeface="思源黑体 CN Bold" panose="020B0800000000000000" charset="-122"/>
                <a:ea typeface="思源黑体 CN Bold" panose="020B0800000000000000" charset="-122"/>
              </a:rPr>
              <a:t>音视频同步</a:t>
            </a:r>
            <a:endParaRPr lang="zh-CN" altLang="en-US" sz="3600" dirty="0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49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79694" y="138618"/>
            <a:ext cx="7514694" cy="1376882"/>
          </a:xfrm>
        </p:spPr>
        <p:txBody>
          <a:bodyPr>
            <a:normAutofit/>
          </a:bodyPr>
          <a:lstStyle/>
          <a:p>
            <a:r>
              <a:rPr lang="zh-CN" altLang="en-US" sz="6000" dirty="0"/>
              <a:t>音视频同步解决方案</a:t>
            </a:r>
          </a:p>
        </p:txBody>
      </p:sp>
      <p:sp>
        <p:nvSpPr>
          <p:cNvPr id="7" name="圆角矩形">
            <a:extLst>
              <a:ext uri="{FF2B5EF4-FFF2-40B4-BE49-F238E27FC236}">
                <a16:creationId xmlns="" xmlns:a16="http://schemas.microsoft.com/office/drawing/2014/main" id="{21D4BF8D-AF7C-44FF-B233-269F7A96E7C8}"/>
              </a:ext>
            </a:extLst>
          </p:cNvPr>
          <p:cNvSpPr/>
          <p:nvPr/>
        </p:nvSpPr>
        <p:spPr>
          <a:xfrm>
            <a:off x="1819499" y="7021801"/>
            <a:ext cx="19129818" cy="1415617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</p:spPr>
        <p:txBody>
          <a:bodyPr lIns="67466" tIns="67466" rIns="67466" bIns="67466" anchor="ctr"/>
          <a:lstStyle/>
          <a:p>
            <a:pPr algn="just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DC235E8-CF54-4D5F-8CC8-F57D194F1494}"/>
              </a:ext>
            </a:extLst>
          </p:cNvPr>
          <p:cNvSpPr txBox="1"/>
          <p:nvPr/>
        </p:nvSpPr>
        <p:spPr>
          <a:xfrm>
            <a:off x="17031714" y="4153237"/>
            <a:ext cx="184731" cy="752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DDA3477-565D-47F7-8187-0099D154D3DA}"/>
              </a:ext>
            </a:extLst>
          </p:cNvPr>
          <p:cNvSpPr txBox="1"/>
          <p:nvPr/>
        </p:nvSpPr>
        <p:spPr>
          <a:xfrm>
            <a:off x="1819499" y="5872108"/>
            <a:ext cx="17707501" cy="835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SzPct val="100000"/>
              <a:buFont typeface="Wingdings" panose="05000000000000000000" pitchFamily="2" charset="2"/>
              <a:buChar char="n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视频为准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11515DC-6E8E-4E67-A4EB-37C4388CE0FD}"/>
              </a:ext>
            </a:extLst>
          </p:cNvPr>
          <p:cNvSpPr txBox="1"/>
          <p:nvPr/>
        </p:nvSpPr>
        <p:spPr>
          <a:xfrm>
            <a:off x="1819499" y="1823394"/>
            <a:ext cx="18403567" cy="835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Font typeface="Wingdings" panose="05000000000000000000" pitchFamily="2" charset="2"/>
              <a:buChar char="n"/>
            </a:pPr>
            <a:r>
              <a: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音视为准</a:t>
            </a:r>
            <a:endParaRPr lang="en-US" altLang="zh-CN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3FDE1F9-A756-45D0-A177-06ABBDAB3BA4}"/>
              </a:ext>
            </a:extLst>
          </p:cNvPr>
          <p:cNvSpPr txBox="1"/>
          <p:nvPr/>
        </p:nvSpPr>
        <p:spPr>
          <a:xfrm>
            <a:off x="2359652" y="7292519"/>
            <a:ext cx="17707501" cy="835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视频画面每次循环不变，音频根据视频来 延迟或等待</a:t>
            </a: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075C13E-DC84-429B-87C7-EEC5C66907D9}"/>
              </a:ext>
            </a:extLst>
          </p:cNvPr>
          <p:cNvGrpSpPr/>
          <p:nvPr/>
        </p:nvGrpSpPr>
        <p:grpSpPr>
          <a:xfrm>
            <a:off x="1839037" y="2880107"/>
            <a:ext cx="19129818" cy="3951705"/>
            <a:chOff x="1839037" y="2862179"/>
            <a:chExt cx="19361314" cy="3918987"/>
          </a:xfrm>
        </p:grpSpPr>
        <p:sp>
          <p:nvSpPr>
            <p:cNvPr id="8" name="圆角矩形">
              <a:extLst>
                <a:ext uri="{FF2B5EF4-FFF2-40B4-BE49-F238E27FC236}">
                  <a16:creationId xmlns="" xmlns:a16="http://schemas.microsoft.com/office/drawing/2014/main" id="{C13C6702-F06E-4264-8487-BC1B3DDE409B}"/>
                </a:ext>
              </a:extLst>
            </p:cNvPr>
            <p:cNvSpPr/>
            <p:nvPr/>
          </p:nvSpPr>
          <p:spPr>
            <a:xfrm>
              <a:off x="1839037" y="2862179"/>
              <a:ext cx="19361314" cy="3108315"/>
            </a:xfrm>
            <a:prstGeom prst="rect">
              <a:avLst/>
            </a:prstGeom>
            <a:solidFill>
              <a:srgbClr val="EDEDED"/>
            </a:solidFill>
            <a:ln w="12700">
              <a:miter lim="400000"/>
            </a:ln>
          </p:spPr>
          <p:txBody>
            <a:bodyPr lIns="67466" tIns="67466" rIns="67466" bIns="67466" anchor="ctr"/>
            <a:lstStyle/>
            <a:p>
              <a:pPr algn="just">
                <a:defRPr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6C611C20-A61D-44B2-BB2A-24C6FD494FCD}"/>
                </a:ext>
              </a:extLst>
            </p:cNvPr>
            <p:cNvSpPr txBox="1"/>
            <p:nvPr/>
          </p:nvSpPr>
          <p:spPr>
            <a:xfrm>
              <a:off x="2365952" y="3166730"/>
              <a:ext cx="18403567" cy="361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以音频为准，视频与音频同步，音频只管播放，视频有超前和延后。如果超前放慢速度，</a:t>
              </a:r>
              <a:endParaRPr lang="en-US" altLang="zh-CN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如果延后 减少视频播放等待时间，如果延后很严重，队列积累时间过长，这直接丢弃，进入最新解码帧</a:t>
              </a:r>
            </a:p>
          </p:txBody>
        </p:sp>
      </p:grpSp>
      <p:sp>
        <p:nvSpPr>
          <p:cNvPr id="20" name="圆角矩形">
            <a:extLst>
              <a:ext uri="{FF2B5EF4-FFF2-40B4-BE49-F238E27FC236}">
                <a16:creationId xmlns="" xmlns:a16="http://schemas.microsoft.com/office/drawing/2014/main" id="{93E05A22-512A-4DEF-98F8-29402FDA8E0B}"/>
              </a:ext>
            </a:extLst>
          </p:cNvPr>
          <p:cNvSpPr/>
          <p:nvPr/>
        </p:nvSpPr>
        <p:spPr>
          <a:xfrm>
            <a:off x="1805643" y="10021311"/>
            <a:ext cx="19129818" cy="1415617"/>
          </a:xfrm>
          <a:prstGeom prst="rect">
            <a:avLst/>
          </a:prstGeom>
          <a:solidFill>
            <a:srgbClr val="EDEDED"/>
          </a:solidFill>
          <a:ln w="12700">
            <a:miter lim="400000"/>
          </a:ln>
        </p:spPr>
        <p:txBody>
          <a:bodyPr lIns="67466" tIns="67466" rIns="67466" bIns="67466" anchor="ctr"/>
          <a:lstStyle/>
          <a:p>
            <a:pPr algn="just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1BDBFFD-D02A-4C9D-9FAA-E492221D369C}"/>
              </a:ext>
            </a:extLst>
          </p:cNvPr>
          <p:cNvSpPr txBox="1"/>
          <p:nvPr/>
        </p:nvSpPr>
        <p:spPr>
          <a:xfrm>
            <a:off x="1805643" y="8871618"/>
            <a:ext cx="17707501" cy="835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609600" indent="-609600">
              <a:lnSpc>
                <a:spcPct val="150000"/>
              </a:lnSpc>
              <a:buClr>
                <a:srgbClr val="1577BA"/>
              </a:buClr>
              <a:buSzPct val="100000"/>
              <a:buFont typeface="Wingdings" panose="05000000000000000000" pitchFamily="2" charset="2"/>
              <a:buChar char="n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自定义时间为准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884C8B9-DBAD-4A0A-B440-F95E2142CE59}"/>
              </a:ext>
            </a:extLst>
          </p:cNvPr>
          <p:cNvSpPr txBox="1"/>
          <p:nvPr/>
        </p:nvSpPr>
        <p:spPr>
          <a:xfrm>
            <a:off x="2345796" y="10292029"/>
            <a:ext cx="17707501" cy="835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914400">
              <a:lnSpc>
                <a:spcPct val="150000"/>
              </a:lnSpc>
              <a:buSzPct val="100000"/>
              <a:defRPr sz="3800">
                <a:latin typeface="Source Han Sans CN Normal"/>
                <a:ea typeface="Source Han Sans CN Normal"/>
                <a:cs typeface="Source Han Sans CN Normal"/>
                <a:sym typeface="Source Han Sans CN Normal"/>
              </a:defRPr>
            </a:pPr>
            <a:r>
              <a: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根据开始加载视频时间为</a:t>
            </a:r>
            <a:r>
              <a:rPr lang="en-US" altLang="zh-CN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0</a:t>
            </a:r>
            <a:r>
              <a:rPr lang="zh-CN" altLang="en-US" sz="360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/>
                <a:sym typeface="Source Han Sans CN Normal"/>
              </a:rPr>
              <a:t>时间，后面的音频帧和视频帧依赖自定义时间进行同步</a:t>
            </a:r>
            <a:endParaRPr lang="zh-CN" altLang="en-US" sz="3600" dirty="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95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 animBg="1"/>
      <p:bldP spid="14" grpId="0" animBg="1"/>
      <p:bldP spid="20" grpId="0" animBg="1"/>
      <p:bldP spid="21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290" y="2532098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886916" y="3095026"/>
            <a:ext cx="3265638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900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3014694" y="8128283"/>
            <a:ext cx="16380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面试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官</a:t>
            </a:r>
            <a:r>
              <a:rPr lang="en-US" altLang="zh-CN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en-US" sz="60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直播是怎么实现的，简述直播实现原理</a:t>
            </a:r>
          </a:p>
        </p:txBody>
      </p:sp>
    </p:spTree>
    <p:extLst>
      <p:ext uri="{BB962C8B-B14F-4D97-AF65-F5344CB8AC3E}">
        <p14:creationId xmlns:p14="http://schemas.microsoft.com/office/powerpoint/2010/main" val="304927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直播</a:t>
            </a:r>
            <a:r>
              <a:rPr lang="zh-CN" altLang="en-US" sz="6600" dirty="0"/>
              <a:t>平台</a:t>
            </a:r>
            <a:endParaRPr sz="66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94" y="3690175"/>
            <a:ext cx="11413425" cy="5850925"/>
          </a:xfrm>
          <a:prstGeom prst="rect">
            <a:avLst/>
          </a:prstGeom>
        </p:spPr>
      </p:pic>
      <p:pic>
        <p:nvPicPr>
          <p:cNvPr id="2050" name="Picture 2" descr="https://timgsa.baidu.com/timg?image&amp;quality=80&amp;size=b9999_10000&amp;sec=1587469146515&amp;di=d58c6b5b552c48a3ca8fc0f6f103609c&amp;imgtype=0&amp;src=http%3A%2F%2Fgss2.bdstatic.com%2F-fo3dSag_xI4khGkpoWK1HF6hhy%2Fbaike%2Fw%3D268%3Bg%3D0%2Fsign%3Dd81307c1da09b3deebbfe36ef4840bbc%2F622762d0f703918f2eb19d635a3d269759eec4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9694" y="5474287"/>
            <a:ext cx="25527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60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直播实现</a:t>
            </a:r>
            <a:endParaRPr sz="66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694" y="2115175"/>
            <a:ext cx="12765000" cy="1023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99577" y="9166904"/>
            <a:ext cx="5599610" cy="6156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00" dirty="0"/>
              <a:t>雪儿老师的</a:t>
            </a:r>
            <a:r>
              <a:rPr lang="en-US" altLang="zh-CN" sz="3400" dirty="0"/>
              <a:t>QQ</a:t>
            </a:r>
            <a:r>
              <a:rPr lang="zh-CN" altLang="en-US" sz="3400" dirty="0"/>
              <a:t>：</a:t>
            </a:r>
            <a:r>
              <a:rPr lang="en-US" altLang="zh-CN" sz="3400" dirty="0"/>
              <a:t>1979846055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522" y="3185121"/>
            <a:ext cx="12363450" cy="7143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4694" y="3185121"/>
            <a:ext cx="5050054" cy="505005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4694" y="3193763"/>
            <a:ext cx="5050054" cy="5050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835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71673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3971895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3971895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1894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8274980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8274980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4980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12444869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12444869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44869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26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17080346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17080346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080346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3971895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3971895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1894" y="6579773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264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8274980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8274980" y="5635398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74980" y="6564174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12444869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12444869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444869" y="6642171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17080346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17080346" y="5613799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80346" y="6642172"/>
            <a:ext cx="3323912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3971895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3971895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71894" y="9858086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5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264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8274980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8274980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5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5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3305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74980" y="9795688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264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8566319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357" y="2587479"/>
            <a:ext cx="9376551" cy="7611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0908" y="2587479"/>
            <a:ext cx="5635050" cy="7611398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17290341" y="9048108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17153544" y="2587479"/>
            <a:ext cx="5375857" cy="3945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290341" y="2888671"/>
            <a:ext cx="5071065" cy="3268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1084739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907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508735" y="9422497"/>
            <a:ext cx="5071065" cy="8485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80"/>
            <a:ext cx="5375857" cy="3296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171" y="2587479"/>
            <a:ext cx="9899737" cy="76113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80909" y="2587479"/>
            <a:ext cx="6049039" cy="30635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0909" y="5649797"/>
            <a:ext cx="6049039" cy="4547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为什么要学习音视频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07807AF-B76F-46E4-B72F-1032A91DD7F2}"/>
              </a:ext>
            </a:extLst>
          </p:cNvPr>
          <p:cNvGrpSpPr/>
          <p:nvPr/>
        </p:nvGrpSpPr>
        <p:grpSpPr>
          <a:xfrm>
            <a:off x="2429695" y="2763116"/>
            <a:ext cx="18179999" cy="7434118"/>
            <a:chOff x="2339695" y="2713929"/>
            <a:chExt cx="18179999" cy="7434118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7FD57A8-EBC2-4D34-9382-4700749070E5}"/>
                </a:ext>
              </a:extLst>
            </p:cNvPr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B93D995B-8464-41E5-80F3-05607ECF1D1F}"/>
                </a:ext>
              </a:extLst>
            </p:cNvPr>
            <p:cNvSpPr txBox="1"/>
            <p:nvPr/>
          </p:nvSpPr>
          <p:spPr>
            <a:xfrm>
              <a:off x="2575944" y="3468414"/>
              <a:ext cx="17707501" cy="60016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3200" dirty="0" smtClean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开发薪水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： 定义在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boss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直聘公开统计中音视频行业的工资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10k-20k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占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12%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20k-30k 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占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45% 30k-35k 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占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35%  35k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以上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13%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。主要分布在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20k-35k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之间</a:t>
              </a: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3200" dirty="0" smtClean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就业机会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： 就业场景分布广。之前学习的音视频高手课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200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多位学员中就职于全国各大公司。从事音视频相关产品开发</a:t>
              </a: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3200" dirty="0" smtClean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开发前景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： 就随着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5G 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落地，音视频在互联网 中的比重越来越高，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5G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宽带的提速，必然加速整个音视频领域的应用，未来音视频人才缺口达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30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万，音视频高端领域严重短缺</a:t>
              </a:r>
              <a:endParaRPr lang="en-US" altLang="zh-CN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488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12254830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68917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67" y="2541880"/>
            <a:ext cx="8936162" cy="76557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2928" y="5372605"/>
            <a:ext cx="6811019" cy="48250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928" y="2541880"/>
            <a:ext cx="6811019" cy="2829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968361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06518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1970" y="2541881"/>
            <a:ext cx="7023413" cy="76257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5382" y="2541881"/>
            <a:ext cx="8831765" cy="76257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8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8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735605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949710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230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7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227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7973" y="2587480"/>
            <a:ext cx="7925789" cy="75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3762" y="2587479"/>
            <a:ext cx="7572999" cy="751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14792582" y="3372600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14792582" y="4036932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14792582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14792582" y="8872604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4918670" y="3372258"/>
            <a:ext cx="3379110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2971883" y="4070532"/>
            <a:ext cx="5325961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6221917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2971883" y="8872605"/>
            <a:ext cx="5325961" cy="1680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8527914" y="4297186"/>
            <a:ext cx="3449908" cy="2762927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11444937" y="3952633"/>
            <a:ext cx="2759927" cy="3449908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11098886" y="6868156"/>
            <a:ext cx="3449908" cy="2762927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8827049" y="6570520"/>
            <a:ext cx="2759927" cy="3449908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11951544" y="505978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9059784" y="6271815"/>
            <a:ext cx="2593307" cy="1472204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400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12295934" y="8054905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8854426" y="5044184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012822" y="807050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8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501588" y="1218722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1888218" y="975935"/>
            <a:ext cx="12295790" cy="12295790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8477963" y="2258071"/>
            <a:ext cx="10579718" cy="1929609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4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sz="3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sz="3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2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22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9370955" y="4824693"/>
            <a:ext cx="10579718" cy="1929609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9242343" y="7561712"/>
            <a:ext cx="10579718" cy="1929609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1215569" y="6542574"/>
            <a:ext cx="7580198" cy="1139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805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6805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6805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1706680" y="5102271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11531485" y="7857398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sz="3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8360366" y="10135644"/>
            <a:ext cx="10459721" cy="1929609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10827104" y="10415730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2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7" y="759"/>
            <a:ext cx="129862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519587" y="12301220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pic>
        <p:nvPicPr>
          <p:cNvPr id="5" name="图片 4" descr="雪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185" y="2835872"/>
            <a:ext cx="6532626" cy="6443829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8090186" y="9279701"/>
            <a:ext cx="6531426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雪儿老师微信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雪儿老师</a:t>
            </a:r>
            <a:r>
              <a:rPr lang="en-US" altLang="zh-CN" sz="264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923976" y="1181283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0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8358784" y="5116424"/>
            <a:ext cx="10268034" cy="18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34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1134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1134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8323985" y="7035334"/>
            <a:ext cx="8776124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985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107" y="4069439"/>
            <a:ext cx="4415883" cy="4415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过程 8"/>
          <p:cNvSpPr/>
          <p:nvPr/>
        </p:nvSpPr>
        <p:spPr>
          <a:xfrm>
            <a:off x="-846" y="5285768"/>
            <a:ext cx="23039469" cy="7694833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1" y="81325"/>
            <a:ext cx="23039469" cy="7694833"/>
          </a:xfrm>
          <a:prstGeom prst="flowChartProcess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7860143"/>
            <a:ext cx="23038623" cy="17999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0" y="8160136"/>
            <a:ext cx="2303938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893581" y="3958338"/>
            <a:ext cx="11250613" cy="2754313"/>
          </a:xfrm>
        </p:spPr>
        <p:txBody>
          <a:bodyPr>
            <a:noAutofit/>
          </a:bodyPr>
          <a:lstStyle/>
          <a:p>
            <a:pPr algn="ctr"/>
            <a:r>
              <a:rPr lang="zh-CN" altLang="en-US" sz="14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谢谢观看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为什么要学习音视频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07807AF-B76F-46E4-B72F-1032A91DD7F2}"/>
              </a:ext>
            </a:extLst>
          </p:cNvPr>
          <p:cNvGrpSpPr/>
          <p:nvPr/>
        </p:nvGrpSpPr>
        <p:grpSpPr>
          <a:xfrm>
            <a:off x="2429695" y="2763116"/>
            <a:ext cx="18179999" cy="7434118"/>
            <a:chOff x="2339695" y="2713929"/>
            <a:chExt cx="18179999" cy="7434118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7FD57A8-EBC2-4D34-9382-4700749070E5}"/>
                </a:ext>
              </a:extLst>
            </p:cNvPr>
            <p:cNvSpPr/>
            <p:nvPr/>
          </p:nvSpPr>
          <p:spPr>
            <a:xfrm>
              <a:off x="2339695" y="2713929"/>
              <a:ext cx="18179999" cy="74341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762000" dist="50800" dir="5400000" sx="101000" sy="101000" algn="ctr" rotWithShape="0">
                <a:srgbClr val="000000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B93D995B-8464-41E5-80F3-05607ECF1D1F}"/>
                </a:ext>
              </a:extLst>
            </p:cNvPr>
            <p:cNvSpPr txBox="1"/>
            <p:nvPr/>
          </p:nvSpPr>
          <p:spPr>
            <a:xfrm>
              <a:off x="2575944" y="3468414"/>
              <a:ext cx="17707501" cy="60016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3200" dirty="0" smtClean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核心竞争力： 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定义音视频是程序界的皇冠。掌握音视频 意味着拿到通往未来的船票。不用担心</a:t>
              </a: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会被其他人替代。音视频是有门槛的。是与其他人拉开差距的分水岭</a:t>
              </a: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3200" i="1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3200" dirty="0" smtClean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高端人才相当缺乏： 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就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boss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直聘中，北上广深很多年薪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50w-70w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的音视频开发岗位，常年招不到人，月薪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2-3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 大多是刚从事音视频入门级开发者</a:t>
              </a: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 defTabSz="9144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endParaRPr lang="en-US" altLang="zh-CN" sz="3200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571500" indent="-571500">
                <a:lnSpc>
                  <a:spcPct val="150000"/>
                </a:lnSpc>
                <a:buSzPct val="100000"/>
                <a:buFont typeface="Arial"/>
                <a:buChar char="•"/>
                <a:defRPr sz="3800">
                  <a:latin typeface="Source Han Sans CN Normal"/>
                  <a:ea typeface="Source Han Sans CN Normal"/>
                  <a:cs typeface="Source Han Sans CN Normal"/>
                  <a:sym typeface="Source Han Sans CN Normal"/>
                </a:defRPr>
              </a:pPr>
              <a:r>
                <a:rPr lang="zh-CN" altLang="en-US" sz="3200" dirty="0" smtClean="0">
                  <a:solidFill>
                    <a:srgbClr val="FF0000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技术迭代慢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： 就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H264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编码从</a:t>
              </a:r>
              <a:r>
                <a:rPr lang="en-US" altLang="zh-CN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95</a:t>
              </a: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年成为标准至今 ，都在使用。比较偏底层技术。底层技术几十年不会有太大的改变</a:t>
              </a:r>
              <a:endParaRPr lang="en-US" altLang="zh-CN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226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音视频容易被问到什么</a:t>
            </a:r>
            <a:endParaRPr sz="6600" dirty="0" smtClean="0"/>
          </a:p>
        </p:txBody>
      </p:sp>
      <p:sp>
        <p:nvSpPr>
          <p:cNvPr id="4" name="文本框 10"/>
          <p:cNvSpPr txBox="1"/>
          <p:nvPr/>
        </p:nvSpPr>
        <p:spPr>
          <a:xfrm>
            <a:off x="449694" y="5355175"/>
            <a:ext cx="238784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3200" dirty="0" smtClean="0">
                <a:solidFill>
                  <a:srgbClr val="1577BA"/>
                </a:solidFill>
              </a:rPr>
              <a:t>高频知识点</a:t>
            </a:r>
            <a:endParaRPr lang="zh-CN" altLang="en-US" sz="3200" dirty="0" smtClean="0"/>
          </a:p>
        </p:txBody>
      </p:sp>
      <p:sp>
        <p:nvSpPr>
          <p:cNvPr id="3" name="左大括号 2"/>
          <p:cNvSpPr/>
          <p:nvPr/>
        </p:nvSpPr>
        <p:spPr>
          <a:xfrm>
            <a:off x="3047389" y="2385176"/>
            <a:ext cx="957305" cy="6750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4271993" y="8234719"/>
            <a:ext cx="1858212" cy="443158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109694" y="2583498"/>
            <a:ext cx="12780000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音频  视频  是如何被封装成一个视频文件的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03997" y="4018633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en-US" altLang="zh-CN" sz="2800" dirty="0" smtClean="0"/>
              <a:t>H264</a:t>
            </a:r>
            <a:r>
              <a:rPr lang="zh-CN" altLang="en-US" sz="2800" dirty="0" smtClean="0"/>
              <a:t>编码了解吗，他是如何对每一帧进行编码的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03996" y="6888597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简述</a:t>
            </a:r>
            <a:r>
              <a:rPr lang="en-US" altLang="zh-CN" sz="2800" dirty="0" err="1" smtClean="0"/>
              <a:t>FFmeg</a:t>
            </a:r>
            <a:r>
              <a:rPr lang="zh-CN" altLang="en-US" sz="2800" dirty="0"/>
              <a:t>解码</a:t>
            </a:r>
            <a:r>
              <a:rPr lang="zh-CN" altLang="en-US" sz="2800" dirty="0" smtClean="0"/>
              <a:t>流程</a:t>
            </a:r>
          </a:p>
        </p:txBody>
      </p:sp>
      <p:sp>
        <p:nvSpPr>
          <p:cNvPr id="15" name="立方体 14"/>
          <p:cNvSpPr/>
          <p:nvPr/>
        </p:nvSpPr>
        <p:spPr>
          <a:xfrm>
            <a:off x="4424393" y="2672358"/>
            <a:ext cx="1858212" cy="443158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4424393" y="4070250"/>
            <a:ext cx="1858212" cy="443158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4424393" y="5580484"/>
            <a:ext cx="1858212" cy="443158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4386769" y="6940519"/>
            <a:ext cx="1858212" cy="443158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103997" y="5500422"/>
            <a:ext cx="693569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 smtClean="0"/>
              <a:t>编码中关键词</a:t>
            </a:r>
            <a:r>
              <a:rPr lang="en-US" altLang="zh-CN" sz="2800" dirty="0" smtClean="0"/>
              <a:t>:      </a:t>
            </a:r>
            <a:r>
              <a:rPr lang="zh-CN" altLang="en-US" sz="2800" dirty="0" smtClean="0"/>
              <a:t>宏块，切片，</a:t>
            </a:r>
            <a:r>
              <a:rPr lang="en-US" altLang="zh-CN" sz="2800" dirty="0" smtClean="0"/>
              <a:t>H264</a:t>
            </a:r>
            <a:r>
              <a:rPr lang="zh-CN" altLang="en-US" sz="2800" dirty="0" smtClean="0"/>
              <a:t>码流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03996" y="8210576"/>
            <a:ext cx="14110173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2800" dirty="0"/>
              <a:t>视频倒放怎么做</a:t>
            </a: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64315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290" y="2532098"/>
            <a:ext cx="4262902" cy="428090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303" y="4653049"/>
            <a:ext cx="4682891" cy="2369946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187" y="4497046"/>
            <a:ext cx="263994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304" y="4497046"/>
            <a:ext cx="260995" cy="263994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169694" y="3400721"/>
            <a:ext cx="258318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900" dirty="0" smtClean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364" y="7769971"/>
            <a:ext cx="11156742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5399694" y="8076703"/>
            <a:ext cx="129195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面试</a:t>
            </a:r>
            <a:r>
              <a:rPr lang="zh-CN" altLang="en-US" sz="44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官</a:t>
            </a:r>
            <a:r>
              <a:rPr lang="en-US" altLang="zh-CN" sz="4400" dirty="0" smtClean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en-US" sz="4400" dirty="0"/>
              <a:t>音频  视频  是如何被封装成一个视频文件的</a:t>
            </a:r>
          </a:p>
        </p:txBody>
      </p:sp>
    </p:spTree>
    <p:extLst>
      <p:ext uri="{BB962C8B-B14F-4D97-AF65-F5344CB8AC3E}">
        <p14:creationId xmlns:p14="http://schemas.microsoft.com/office/powerpoint/2010/main" val="180488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</a:t>
            </a:r>
            <a:r>
              <a:rPr lang="zh-CN" altLang="en-US" dirty="0" smtClean="0"/>
              <a:t>视频文件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694" y="4725175"/>
            <a:ext cx="3575178" cy="357517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302280" y="4995175"/>
            <a:ext cx="3691056" cy="4711128"/>
            <a:chOff x="13768638" y="4340750"/>
            <a:chExt cx="3691056" cy="471112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8638" y="4340750"/>
              <a:ext cx="3575178" cy="310034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b="1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RMVB</a:t>
              </a:r>
              <a:endParaRPr lang="zh-CN" altLang="en-US" sz="40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19238" y="4725175"/>
            <a:ext cx="3690000" cy="4711128"/>
            <a:chOff x="13769694" y="4340750"/>
            <a:chExt cx="3690000" cy="471112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06052" y="4340750"/>
              <a:ext cx="3100349" cy="310034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b="1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AVI</a:t>
              </a:r>
              <a:endParaRPr lang="zh-CN" altLang="en-US" sz="4000" b="1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369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96DFAD-5D60-4A4E-9357-D1CC052F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封装格式与编码格式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499694" y="3195175"/>
            <a:ext cx="2386056" cy="2868444"/>
            <a:chOff x="13768638" y="4614603"/>
            <a:chExt cx="3691056" cy="443727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8638" y="4614603"/>
              <a:ext cx="3575179" cy="2552644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5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没有压缩的被子</a:t>
              </a:r>
              <a:endParaRPr lang="zh-CN" altLang="en-US" sz="40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8969" y="7490089"/>
            <a:ext cx="2385373" cy="2868444"/>
            <a:chOff x="13769694" y="4614603"/>
            <a:chExt cx="3690000" cy="443727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27454" y="4614603"/>
              <a:ext cx="2657546" cy="255264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5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没有压缩的枕头</a:t>
              </a:r>
              <a:endParaRPr lang="zh-CN" altLang="en-US" sz="40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4694" y="5485054"/>
            <a:ext cx="2385373" cy="2868444"/>
            <a:chOff x="13769694" y="4614603"/>
            <a:chExt cx="3690000" cy="443727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7671" y="4614603"/>
              <a:ext cx="3537110" cy="255264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棉花</a:t>
              </a:r>
              <a:endPara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800375" y="3195175"/>
            <a:ext cx="2385373" cy="2868444"/>
            <a:chOff x="13769694" y="4614603"/>
            <a:chExt cx="3690000" cy="443727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51304" y="4614603"/>
              <a:ext cx="2609845" cy="2552644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850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压缩的被子</a:t>
              </a:r>
              <a:endParaRPr lang="zh-CN" altLang="en-US" sz="40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800375" y="7505864"/>
            <a:ext cx="2385373" cy="2868444"/>
            <a:chOff x="13769694" y="4614603"/>
            <a:chExt cx="3690000" cy="443727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34963" y="4614603"/>
              <a:ext cx="2642526" cy="2552644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850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压缩的枕头</a:t>
              </a:r>
              <a:endParaRPr lang="zh-CN" altLang="en-US" sz="40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108017" y="5338133"/>
            <a:ext cx="2385373" cy="2868444"/>
            <a:chOff x="13769694" y="4614603"/>
            <a:chExt cx="3690000" cy="443727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79903" y="4614603"/>
              <a:ext cx="2552644" cy="2552644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3769694" y="7722056"/>
              <a:ext cx="3690000" cy="1329822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850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放到纸箱中</a:t>
              </a:r>
              <a:endParaRPr lang="zh-CN" altLang="en-US" sz="4000" dirty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  <p:cxnSp>
        <p:nvCxnSpPr>
          <p:cNvPr id="4" name="直接箭头连接符 3"/>
          <p:cNvCxnSpPr/>
          <p:nvPr/>
        </p:nvCxnSpPr>
        <p:spPr>
          <a:xfrm flipV="1">
            <a:off x="2612853" y="4230175"/>
            <a:ext cx="1571841" cy="12548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2612853" y="6884003"/>
            <a:ext cx="1886841" cy="1243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7379694" y="3861584"/>
            <a:ext cx="3240000" cy="85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7027654" y="8550175"/>
            <a:ext cx="3240000" cy="85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13868205" y="3836338"/>
            <a:ext cx="3239812" cy="20179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13877287" y="6660175"/>
            <a:ext cx="3230730" cy="18297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65182" y="2276796"/>
            <a:ext cx="1892945" cy="92795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err="1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Yuv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 </a:t>
            </a:r>
            <a:r>
              <a:rPr lang="zh-CN" altLang="en-US" sz="32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数据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708795" y="10374308"/>
            <a:ext cx="1892945" cy="92795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PCM</a:t>
            </a: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数据</a:t>
            </a:r>
            <a:endParaRPr lang="zh-CN" altLang="en-US" sz="32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008792" y="2219147"/>
            <a:ext cx="1892945" cy="92795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 fontScale="925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H264</a:t>
            </a: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编码</a:t>
            </a:r>
            <a:endParaRPr lang="zh-CN" altLang="en-US" sz="32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008792" y="10415443"/>
            <a:ext cx="1892945" cy="92795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AAC</a:t>
            </a: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编码</a:t>
            </a:r>
            <a:endParaRPr lang="zh-CN" altLang="en-US" sz="32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039851" y="4698047"/>
            <a:ext cx="3203260" cy="95680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 fontScale="77500" lnSpcReduction="2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封装</a:t>
            </a: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格式</a:t>
            </a:r>
            <a:r>
              <a:rPr lang="en-US" altLang="zh-CN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(MP4   RMVB)</a:t>
            </a:r>
            <a:endParaRPr lang="zh-CN" altLang="en-US" sz="32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5069" y="4410175"/>
            <a:ext cx="1892945" cy="92795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 fontScale="62500" lnSpcReduction="2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摄像头麦克风采集数据</a:t>
            </a:r>
            <a:endParaRPr lang="zh-CN" altLang="en-US" sz="3200" dirty="0">
              <a:solidFill>
                <a:srgbClr val="1577BA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369225" y="2554910"/>
            <a:ext cx="2612677" cy="199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3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8" grpId="0"/>
      <p:bldP spid="39" grpId="0"/>
      <p:bldP spid="40" grpId="0"/>
      <p:bldP spid="41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91440" tIns="45720" rIns="91440" bIns="45720" rtlCol="0">
        <a:normAutofit/>
      </a:bodyPr>
      <a:lstStyle>
        <a:defPPr algn="ctr">
          <a:lnSpc>
            <a:spcPct val="150000"/>
          </a:lnSpc>
          <a:defRPr sz="3200">
            <a:solidFill>
              <a:srgbClr val="1577BA"/>
            </a:solidFill>
            <a:latin typeface="思源黑体 CN Normal" panose="020B0400000000000000" pitchFamily="34" charset="-122"/>
            <a:ea typeface="思源黑体 CN Normal" panose="020B0400000000000000" pitchFamily="34" charset="-122"/>
            <a:cs typeface="Source Han Sans CN Normal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2202</Words>
  <Application>Microsoft Office PowerPoint</Application>
  <PresentationFormat>自定义</PresentationFormat>
  <Paragraphs>285</Paragraphs>
  <Slides>47</Slides>
  <Notes>22</Notes>
  <HiddenSlides>0</HiddenSlides>
  <MMClips>4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4" baseType="lpstr">
      <vt:lpstr>Helvetica Neue Medium</vt:lpstr>
      <vt:lpstr>Source Han Sans CN Normal</vt:lpstr>
      <vt:lpstr>等线</vt:lpstr>
      <vt:lpstr>等线 Light</vt:lpstr>
      <vt:lpstr>方正姚体</vt:lpstr>
      <vt:lpstr>黑体</vt:lpstr>
      <vt:lpstr>思源黑体 CN Bold</vt:lpstr>
      <vt:lpstr>思源黑体 CN Medium</vt:lpstr>
      <vt:lpstr>思源黑体 CN Normal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为什么要学习音视频</vt:lpstr>
      <vt:lpstr>为什么要学习音视频</vt:lpstr>
      <vt:lpstr>音视频容易被问到什么</vt:lpstr>
      <vt:lpstr>PowerPoint 演示文稿</vt:lpstr>
      <vt:lpstr>什么视频文件</vt:lpstr>
      <vt:lpstr>封装格式与编码格式</vt:lpstr>
      <vt:lpstr>解码是反过来</vt:lpstr>
      <vt:lpstr>解码是反过来</vt:lpstr>
      <vt:lpstr>PowerPoint 演示文稿</vt:lpstr>
      <vt:lpstr>心理分析</vt:lpstr>
      <vt:lpstr>两大电信联盟</vt:lpstr>
      <vt:lpstr>冯诺依曼计算机先河与H621编码先河</vt:lpstr>
      <vt:lpstr>ITU-T 视频编码发展历程</vt:lpstr>
      <vt:lpstr>音视频编码鼻祖H261</vt:lpstr>
      <vt:lpstr>H261奠定的技术</vt:lpstr>
      <vt:lpstr>其他参与者</vt:lpstr>
      <vt:lpstr>PowerPoint 演示文稿</vt:lpstr>
      <vt:lpstr>陀螺仪导航原理</vt:lpstr>
      <vt:lpstr>I帧 B帧 P帧</vt:lpstr>
      <vt:lpstr>H264编码规则</vt:lpstr>
      <vt:lpstr>H264数据流</vt:lpstr>
      <vt:lpstr>H264编码</vt:lpstr>
      <vt:lpstr>H264编码传输</vt:lpstr>
      <vt:lpstr>NALU单元设计</vt:lpstr>
      <vt:lpstr>切片由来</vt:lpstr>
      <vt:lpstr>PowerPoint 演示文稿</vt:lpstr>
      <vt:lpstr>SPS与PPS</vt:lpstr>
      <vt:lpstr>PowerPoint 演示文稿</vt:lpstr>
      <vt:lpstr>音视频同步解决方案</vt:lpstr>
      <vt:lpstr>PowerPoint 演示文稿</vt:lpstr>
      <vt:lpstr>直播平台</vt:lpstr>
      <vt:lpstr>直播实现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css布局</dc:title>
  <dc:creator>刘碎春</dc:creator>
  <cp:lastModifiedBy>China</cp:lastModifiedBy>
  <cp:revision>1942</cp:revision>
  <dcterms:created xsi:type="dcterms:W3CDTF">2014-06-24T08:28:00Z</dcterms:created>
  <dcterms:modified xsi:type="dcterms:W3CDTF">2020-05-31T11:48:02Z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